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3" r:id="rId3"/>
    <p:sldId id="257" r:id="rId4"/>
    <p:sldId id="26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310" r:id="rId13"/>
    <p:sldId id="295" r:id="rId14"/>
    <p:sldId id="296" r:id="rId15"/>
    <p:sldId id="307" r:id="rId16"/>
    <p:sldId id="306" r:id="rId17"/>
    <p:sldId id="308" r:id="rId18"/>
    <p:sldId id="297" r:id="rId19"/>
    <p:sldId id="299" r:id="rId20"/>
    <p:sldId id="300" r:id="rId21"/>
    <p:sldId id="298" r:id="rId22"/>
    <p:sldId id="309" r:id="rId23"/>
    <p:sldId id="302" r:id="rId24"/>
    <p:sldId id="303" r:id="rId25"/>
    <p:sldId id="304" r:id="rId26"/>
    <p:sldId id="271" r:id="rId27"/>
    <p:sldId id="305" r:id="rId2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FFC50-3D28-41F1-BE9E-7B2327A0E06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6D771-0770-45A1-9916-9FFAC080CB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4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6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4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63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59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9906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39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574881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4515" y="719400"/>
            <a:ext cx="3822425" cy="54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tIns="720000" anchor="t"/>
          <a:lstStyle>
            <a:lvl1pPr marL="0" indent="0" algn="ctr">
              <a:buNone/>
              <a:defRPr sz="19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95285" indent="0">
              <a:buNone/>
              <a:defRPr sz="3033"/>
            </a:lvl2pPr>
            <a:lvl3pPr marL="990570" indent="0">
              <a:buNone/>
              <a:defRPr sz="2600"/>
            </a:lvl3pPr>
            <a:lvl4pPr marL="1485854" indent="0">
              <a:buNone/>
              <a:defRPr sz="2167"/>
            </a:lvl4pPr>
            <a:lvl5pPr marL="1981139" indent="0">
              <a:buNone/>
              <a:defRPr sz="2167"/>
            </a:lvl5pPr>
            <a:lvl6pPr marL="2476424" indent="0">
              <a:buNone/>
              <a:defRPr sz="2167"/>
            </a:lvl6pPr>
            <a:lvl7pPr marL="2971709" indent="0">
              <a:buNone/>
              <a:defRPr sz="2167"/>
            </a:lvl7pPr>
            <a:lvl8pPr marL="3466993" indent="0">
              <a:buNone/>
              <a:defRPr sz="2167"/>
            </a:lvl8pPr>
            <a:lvl9pPr marL="3962278" indent="0">
              <a:buNone/>
              <a:defRPr sz="21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5205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0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2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1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35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04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3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9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A124-E147-4088-AD17-042726F15432}" type="datetimeFigureOut">
              <a:rPr lang="ko-KR" altLang="en-US" smtClean="0"/>
              <a:t>2018. 4. 17.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846F-C498-4D15-ABAD-7A0E0A8BB6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2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8FD8271-7AE1-4074-BA7D-DDA358972414}"/>
              </a:ext>
            </a:extLst>
          </p:cNvPr>
          <p:cNvSpPr/>
          <p:nvPr/>
        </p:nvSpPr>
        <p:spPr>
          <a:xfrm>
            <a:off x="-17356" y="6904"/>
            <a:ext cx="513533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796C5-B78F-4FDF-BA1E-AF4C2470800C}"/>
              </a:ext>
            </a:extLst>
          </p:cNvPr>
          <p:cNvSpPr txBox="1"/>
          <p:nvPr/>
        </p:nvSpPr>
        <p:spPr>
          <a:xfrm>
            <a:off x="74460" y="428815"/>
            <a:ext cx="4493538" cy="2162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TensorFlow</a:t>
            </a:r>
            <a:r>
              <a:rPr lang="ko-KR" altLang="en-US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를</a:t>
            </a:r>
            <a:r>
              <a:rPr lang="en-US" altLang="ko-KR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활용한</a:t>
            </a:r>
            <a:endParaRPr lang="en-US" altLang="ko-KR" sz="3200" dirty="0">
              <a:solidFill>
                <a:srgbClr val="FFC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영화 포스터 디자인과 </a:t>
            </a:r>
            <a:endParaRPr lang="en-US" altLang="ko-KR" sz="3600" dirty="0">
              <a:solidFill>
                <a:srgbClr val="FFC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rgbClr val="FFC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흥행의 상관관계 분석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5DC6D8-2925-46C6-A2AB-9D58719F4720}"/>
              </a:ext>
            </a:extLst>
          </p:cNvPr>
          <p:cNvCxnSpPr>
            <a:cxnSpLocks/>
          </p:cNvCxnSpPr>
          <p:nvPr/>
        </p:nvCxnSpPr>
        <p:spPr>
          <a:xfrm flipH="1">
            <a:off x="4547507" y="3741623"/>
            <a:ext cx="1077687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FD2F9A5-BACF-40CA-B345-274B723DAD04}"/>
              </a:ext>
            </a:extLst>
          </p:cNvPr>
          <p:cNvCxnSpPr>
            <a:cxnSpLocks/>
          </p:cNvCxnSpPr>
          <p:nvPr/>
        </p:nvCxnSpPr>
        <p:spPr>
          <a:xfrm flipH="1">
            <a:off x="4612821" y="5623038"/>
            <a:ext cx="10123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1BB9738-CC56-43D1-9656-D419436B8BE6}"/>
              </a:ext>
            </a:extLst>
          </p:cNvPr>
          <p:cNvCxnSpPr>
            <a:cxnSpLocks/>
          </p:cNvCxnSpPr>
          <p:nvPr/>
        </p:nvCxnSpPr>
        <p:spPr>
          <a:xfrm>
            <a:off x="4816476" y="3712595"/>
            <a:ext cx="0" cy="1910443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FE2C0D-3828-4ABB-A2F7-ADD8B51EAAAA}"/>
              </a:ext>
            </a:extLst>
          </p:cNvPr>
          <p:cNvCxnSpPr>
            <a:cxnSpLocks/>
          </p:cNvCxnSpPr>
          <p:nvPr/>
        </p:nvCxnSpPr>
        <p:spPr>
          <a:xfrm flipH="1">
            <a:off x="4612821" y="397895"/>
            <a:ext cx="10123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182C4AC-9BB4-4DD5-8F90-8F842527733A}"/>
              </a:ext>
            </a:extLst>
          </p:cNvPr>
          <p:cNvCxnSpPr>
            <a:cxnSpLocks/>
          </p:cNvCxnSpPr>
          <p:nvPr/>
        </p:nvCxnSpPr>
        <p:spPr>
          <a:xfrm>
            <a:off x="4816476" y="397895"/>
            <a:ext cx="0" cy="331470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í í¬ì¤í°ì ëí ì´ë¯¸ì§ ê²ìê²°ê³¼">
            <a:extLst>
              <a:ext uri="{FF2B5EF4-FFF2-40B4-BE49-F238E27FC236}">
                <a16:creationId xmlns:a16="http://schemas.microsoft.com/office/drawing/2014/main" id="{09289682-46C3-4F12-9288-AD2B2579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4362"/>
            <a:ext cx="4816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1C4005BF-77BE-4A2B-BC8D-5FB2DE5A7459}"/>
              </a:ext>
            </a:extLst>
          </p:cNvPr>
          <p:cNvSpPr/>
          <p:nvPr/>
        </p:nvSpPr>
        <p:spPr>
          <a:xfrm>
            <a:off x="5079678" y="3052020"/>
            <a:ext cx="4826322" cy="59677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555147-3834-45C0-B3D2-934D16D9BB2E}"/>
                  </a:ext>
                </a:extLst>
              </p:cNvPr>
              <p:cNvSpPr/>
              <p:nvPr/>
            </p:nvSpPr>
            <p:spPr>
              <a:xfrm>
                <a:off x="5176002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①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F555147-3834-45C0-B3D2-934D16D9B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02" y="3052020"/>
                <a:ext cx="68800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BC6524-8BBD-4C66-8641-016B5987E9F8}"/>
                  </a:ext>
                </a:extLst>
              </p:cNvPr>
              <p:cNvSpPr/>
              <p:nvPr/>
            </p:nvSpPr>
            <p:spPr>
              <a:xfrm>
                <a:off x="5980054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②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CBC6524-8BBD-4C66-8641-016B5987E9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54" y="3052020"/>
                <a:ext cx="68800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F290E2-9F98-4C9A-865F-2973509C81B8}"/>
                  </a:ext>
                </a:extLst>
              </p:cNvPr>
              <p:cNvSpPr/>
              <p:nvPr/>
            </p:nvSpPr>
            <p:spPr>
              <a:xfrm>
                <a:off x="6784106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③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7F290E2-9F98-4C9A-865F-2973509C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106" y="3052020"/>
                <a:ext cx="68800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B66F165-4E58-48D6-A979-C2AE304DDB42}"/>
                  </a:ext>
                </a:extLst>
              </p:cNvPr>
              <p:cNvSpPr/>
              <p:nvPr/>
            </p:nvSpPr>
            <p:spPr>
              <a:xfrm>
                <a:off x="7588158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④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B66F165-4E58-48D6-A979-C2AE304DDB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58" y="3052020"/>
                <a:ext cx="68800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509403-9277-47B0-93AE-6367504930E0}"/>
                  </a:ext>
                </a:extLst>
              </p:cNvPr>
              <p:cNvSpPr/>
              <p:nvPr/>
            </p:nvSpPr>
            <p:spPr>
              <a:xfrm>
                <a:off x="8392210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⑤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0509403-9277-47B0-93AE-636750493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210" y="3052020"/>
                <a:ext cx="68800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4793AFBE-1AB3-405F-8C48-44B1A93B7477}"/>
                  </a:ext>
                </a:extLst>
              </p:cNvPr>
              <p:cNvSpPr/>
              <p:nvPr/>
            </p:nvSpPr>
            <p:spPr>
              <a:xfrm>
                <a:off x="9196263" y="3052020"/>
                <a:ext cx="688009" cy="5847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⑥</m:t>
                      </m:r>
                    </m:oMath>
                  </m:oMathPara>
                </a14:m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4793AFBE-1AB3-405F-8C48-44B1A93B7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263" y="3052020"/>
                <a:ext cx="68800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8D307BF1-9B48-4EFB-BFA3-82199C28A28D}"/>
              </a:ext>
            </a:extLst>
          </p:cNvPr>
          <p:cNvCxnSpPr/>
          <p:nvPr/>
        </p:nvCxnSpPr>
        <p:spPr>
          <a:xfrm>
            <a:off x="5331289" y="5756285"/>
            <a:ext cx="0" cy="3881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C11EACC-3F79-4F44-8847-4EFC69B6E088}"/>
              </a:ext>
            </a:extLst>
          </p:cNvPr>
          <p:cNvCxnSpPr/>
          <p:nvPr/>
        </p:nvCxnSpPr>
        <p:spPr>
          <a:xfrm>
            <a:off x="9497847" y="5811055"/>
            <a:ext cx="0" cy="38818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F85C287-5FF7-4423-AD74-0E7C81A2599D}"/>
              </a:ext>
            </a:extLst>
          </p:cNvPr>
          <p:cNvCxnSpPr>
            <a:cxnSpLocks/>
          </p:cNvCxnSpPr>
          <p:nvPr/>
        </p:nvCxnSpPr>
        <p:spPr>
          <a:xfrm>
            <a:off x="5331289" y="5954693"/>
            <a:ext cx="4156711" cy="0"/>
          </a:xfrm>
          <a:prstGeom prst="straightConnector1">
            <a:avLst/>
          </a:prstGeom>
          <a:ln w="38100">
            <a:solidFill>
              <a:schemeClr val="bg1">
                <a:lumMod val="9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D6F962-8EFE-40ED-93D2-A01FF6416D7C}"/>
              </a:ext>
            </a:extLst>
          </p:cNvPr>
          <p:cNvSpPr txBox="1"/>
          <p:nvPr/>
        </p:nvSpPr>
        <p:spPr>
          <a:xfrm>
            <a:off x="278416" y="5840223"/>
            <a:ext cx="4078361" cy="86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유니윌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빅데이터반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</a:t>
            </a:r>
            <a:endParaRPr lang="en-US" altLang="ko-KR" sz="2000" dirty="0">
              <a:solidFill>
                <a:srgbClr val="FFC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안장현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이웅기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황윤상</a:t>
            </a:r>
            <a:r>
              <a:rPr lang="ko-KR" altLang="en-US" sz="2000" dirty="0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김태효 </a:t>
            </a:r>
            <a:r>
              <a:rPr lang="ko-KR" altLang="en-US" sz="2000" dirty="0" err="1">
                <a:solidFill>
                  <a:srgbClr val="FFC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김명중</a:t>
            </a:r>
            <a:endParaRPr lang="ko-KR" altLang="en-US" sz="2000" dirty="0">
              <a:solidFill>
                <a:srgbClr val="FFC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3217BB-FCB6-B441-86AF-E862D47D6860}"/>
              </a:ext>
            </a:extLst>
          </p:cNvPr>
          <p:cNvSpPr/>
          <p:nvPr/>
        </p:nvSpPr>
        <p:spPr>
          <a:xfrm>
            <a:off x="5079678" y="1546275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895A55-001B-1741-853F-80EB962F2D48}"/>
              </a:ext>
            </a:extLst>
          </p:cNvPr>
          <p:cNvSpPr/>
          <p:nvPr/>
        </p:nvSpPr>
        <p:spPr>
          <a:xfrm>
            <a:off x="5903605" y="1712102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E19AFC1-CA3E-BA4A-ACE0-47A9C7BEF43D}"/>
              </a:ext>
            </a:extLst>
          </p:cNvPr>
          <p:cNvSpPr/>
          <p:nvPr/>
        </p:nvSpPr>
        <p:spPr>
          <a:xfrm>
            <a:off x="6708506" y="1207975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BBD146-4654-B14D-8BCC-490271403531}"/>
              </a:ext>
            </a:extLst>
          </p:cNvPr>
          <p:cNvSpPr/>
          <p:nvPr/>
        </p:nvSpPr>
        <p:spPr>
          <a:xfrm>
            <a:off x="7522920" y="1343926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93FC42-C513-A041-A20B-9243F636DAAF}"/>
              </a:ext>
            </a:extLst>
          </p:cNvPr>
          <p:cNvSpPr/>
          <p:nvPr/>
        </p:nvSpPr>
        <p:spPr>
          <a:xfrm>
            <a:off x="9080219" y="1342401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4EE0AB-D6BE-2948-A98C-27AF7B23B218}"/>
              </a:ext>
            </a:extLst>
          </p:cNvPr>
          <p:cNvSpPr/>
          <p:nvPr/>
        </p:nvSpPr>
        <p:spPr>
          <a:xfrm>
            <a:off x="8301570" y="1632180"/>
            <a:ext cx="784333" cy="1174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583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771732C-7EB8-445E-BCF7-719EE90F8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932570"/>
              </p:ext>
            </p:extLst>
          </p:nvPr>
        </p:nvGraphicFramePr>
        <p:xfrm>
          <a:off x="1639757" y="2985980"/>
          <a:ext cx="6604002" cy="7376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115437198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68706120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417905137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14851867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322962491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842719645"/>
                    </a:ext>
                  </a:extLst>
                </a:gridCol>
              </a:tblGrid>
              <a:tr h="3668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4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갯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4480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F693D4-212B-4127-8AE9-DD636AA55149}"/>
              </a:ext>
            </a:extLst>
          </p:cNvPr>
          <p:cNvSpPr txBox="1"/>
          <p:nvPr/>
        </p:nvSpPr>
        <p:spPr>
          <a:xfrm>
            <a:off x="7401795" y="335682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0E233-F4AD-4EF5-9ED3-36E73862C053}"/>
              </a:ext>
            </a:extLst>
          </p:cNvPr>
          <p:cNvSpPr txBox="1"/>
          <p:nvPr/>
        </p:nvSpPr>
        <p:spPr>
          <a:xfrm>
            <a:off x="7744065" y="224874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Tree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E31FE-BD74-4F55-AAA8-B28F7FB17462}"/>
              </a:ext>
            </a:extLst>
          </p:cNvPr>
          <p:cNvSpPr txBox="1"/>
          <p:nvPr/>
        </p:nvSpPr>
        <p:spPr>
          <a:xfrm>
            <a:off x="7980334" y="407029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Car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3AA34-5DC6-403D-8CF9-39B2E9C70A66}"/>
              </a:ext>
            </a:extLst>
          </p:cNvPr>
          <p:cNvSpPr txBox="1"/>
          <p:nvPr/>
        </p:nvSpPr>
        <p:spPr>
          <a:xfrm>
            <a:off x="1070378" y="2012405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Building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0B726-00D9-45EF-B82F-7F81A5BF2565}"/>
              </a:ext>
            </a:extLst>
          </p:cNvPr>
          <p:cNvSpPr txBox="1"/>
          <p:nvPr/>
        </p:nvSpPr>
        <p:spPr>
          <a:xfrm>
            <a:off x="1464805" y="3885716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67B66-2898-462F-BE0A-5B062DB7E113}"/>
              </a:ext>
            </a:extLst>
          </p:cNvPr>
          <p:cNvSpPr txBox="1"/>
          <p:nvPr/>
        </p:nvSpPr>
        <p:spPr>
          <a:xfrm>
            <a:off x="1384951" y="4699001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111DD-1747-412E-89A6-7BA6DC9E927D}"/>
              </a:ext>
            </a:extLst>
          </p:cNvPr>
          <p:cNvSpPr txBox="1"/>
          <p:nvPr/>
        </p:nvSpPr>
        <p:spPr>
          <a:xfrm>
            <a:off x="7209502" y="505595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8DD1C-535B-4725-80B5-0FC5EC820751}"/>
              </a:ext>
            </a:extLst>
          </p:cNvPr>
          <p:cNvSpPr txBox="1"/>
          <p:nvPr/>
        </p:nvSpPr>
        <p:spPr>
          <a:xfrm>
            <a:off x="7523564" y="120541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86F88-311E-405C-B6D5-860AE277B0DB}"/>
              </a:ext>
            </a:extLst>
          </p:cNvPr>
          <p:cNvSpPr txBox="1"/>
          <p:nvPr/>
        </p:nvSpPr>
        <p:spPr>
          <a:xfrm>
            <a:off x="7523564" y="569819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5E2A6-40B5-474F-93E4-8EEA37EBFE80}"/>
              </a:ext>
            </a:extLst>
          </p:cNvPr>
          <p:cNvSpPr txBox="1"/>
          <p:nvPr/>
        </p:nvSpPr>
        <p:spPr>
          <a:xfrm>
            <a:off x="2743199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5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759058-CDAB-40E0-B064-111FF742356E}"/>
              </a:ext>
            </a:extLst>
          </p:cNvPr>
          <p:cNvSpPr txBox="1"/>
          <p:nvPr/>
        </p:nvSpPr>
        <p:spPr>
          <a:xfrm>
            <a:off x="3846643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6DD6B2-A0EB-4C95-9843-30B48E7A2FB9}"/>
              </a:ext>
            </a:extLst>
          </p:cNvPr>
          <p:cNvSpPr txBox="1"/>
          <p:nvPr/>
        </p:nvSpPr>
        <p:spPr>
          <a:xfrm>
            <a:off x="4976350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B471CB-00B9-408C-96A2-01EA38786BA1}"/>
              </a:ext>
            </a:extLst>
          </p:cNvPr>
          <p:cNvSpPr txBox="1"/>
          <p:nvPr/>
        </p:nvSpPr>
        <p:spPr>
          <a:xfrm>
            <a:off x="6128545" y="3336244"/>
            <a:ext cx="1034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1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5A15F-95CE-4CEB-AE8C-A2CB76926935}"/>
              </a:ext>
            </a:extLst>
          </p:cNvPr>
          <p:cNvSpPr txBox="1"/>
          <p:nvPr/>
        </p:nvSpPr>
        <p:spPr>
          <a:xfrm>
            <a:off x="7209502" y="3405494"/>
            <a:ext cx="1034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Yu Gothic UI Semibold" panose="020B0700000000000000" pitchFamily="34" charset="-128"/>
              </a:rPr>
              <a:t>어쩌구저쩌구</a:t>
            </a:r>
            <a:endParaRPr lang="ko-KR" altLang="en-US" sz="1100" dirty="0">
              <a:latin typeface="Yu Gothic UI Semibold" panose="020B0700000000000000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BE8DA-CC8F-4B6F-B30D-03E6E510154C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뽑아낸 데이터를 데이터프레임에 저장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0A6539-6E4E-4DC9-BE1D-CA2BB14A69F0}"/>
              </a:ext>
            </a:extLst>
          </p:cNvPr>
          <p:cNvSpPr/>
          <p:nvPr/>
        </p:nvSpPr>
        <p:spPr>
          <a:xfrm>
            <a:off x="1280886" y="4766821"/>
            <a:ext cx="7344228" cy="1555991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컬럼은 사람이 아닌</a:t>
            </a:r>
            <a:endParaRPr lang="en-US" altLang="ko-KR" sz="32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컴퓨터가 정의한다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08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5897E-6 -3.33333E-6 L 0.12964 -0.132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4" y="-662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4.81481E-6 L 0.2766 0.1407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703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209 L -0.26427 0.105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1" y="537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0.01666 L -0.16924 -0.1645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2" y="-90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8 0.00625 L -0.01506 -0.3986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" y="-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2F4B51-82DE-4F28-A86E-EC2AEA968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153120"/>
              </p:ext>
            </p:extLst>
          </p:nvPr>
        </p:nvGraphicFramePr>
        <p:xfrm>
          <a:off x="1164772" y="462280"/>
          <a:ext cx="7576455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90172">
                  <a:extLst>
                    <a:ext uri="{9D8B030D-6E8A-4147-A177-3AD203B41FA5}">
                      <a16:colId xmlns:a16="http://schemas.microsoft.com/office/drawing/2014/main" val="239517034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1459151806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1769400939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2345212301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555491722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2241316479"/>
                    </a:ext>
                  </a:extLst>
                </a:gridCol>
                <a:gridCol w="1024708">
                  <a:extLst>
                    <a:ext uri="{9D8B030D-6E8A-4147-A177-3AD203B41FA5}">
                      <a16:colId xmlns:a16="http://schemas.microsoft.com/office/drawing/2014/main" val="102320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영화제목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관객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나무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자동차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609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인셉션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5,877,444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0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56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31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0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0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60079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4E6498-FA12-4BD8-83E2-0BD90E929C9F}"/>
              </a:ext>
            </a:extLst>
          </p:cNvPr>
          <p:cNvSpPr/>
          <p:nvPr/>
        </p:nvSpPr>
        <p:spPr>
          <a:xfrm>
            <a:off x="1280886" y="1237344"/>
            <a:ext cx="7344228" cy="2133600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각기 다른 컬럼의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ctr"/>
            <a:r>
              <a:rPr lang="en-US" altLang="ko-KR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29,000</a:t>
            </a:r>
            <a:r>
              <a:rPr lang="ko-KR" altLang="en-US" sz="40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개 포스터 데이터 수집</a:t>
            </a:r>
            <a:endParaRPr lang="en-US" altLang="ko-KR" sz="4000" dirty="0">
              <a:solidFill>
                <a:srgbClr val="C00000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8E3185-F8CB-45CF-BF6B-AB732DFA3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5288" y="2502702"/>
            <a:ext cx="635424" cy="328661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82AFAE-9B9D-49E5-933A-7F55A1F8F852}"/>
              </a:ext>
            </a:extLst>
          </p:cNvPr>
          <p:cNvSpPr/>
          <p:nvPr/>
        </p:nvSpPr>
        <p:spPr>
          <a:xfrm>
            <a:off x="854528" y="4863016"/>
            <a:ext cx="8196944" cy="1734304"/>
          </a:xfrm>
          <a:prstGeom prst="roundRect">
            <a:avLst>
              <a:gd name="adj" fmla="val 4422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위의 </a:t>
            </a:r>
            <a:r>
              <a:rPr lang="en-US" altLang="ko-KR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Train Data</a:t>
            </a:r>
            <a:r>
              <a:rPr lang="ko-KR" altLang="en-US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를 활용</a:t>
            </a:r>
            <a:r>
              <a:rPr lang="en-US" altLang="ko-KR" sz="32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</a:t>
            </a:r>
          </a:p>
          <a:p>
            <a:pPr algn="ctr"/>
            <a:r>
              <a:rPr lang="ko-KR" altLang="en-US" sz="36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미래에 개봉할 영화 관람객 수를 예측</a:t>
            </a:r>
            <a:r>
              <a:rPr lang="en-US" altLang="ko-KR" sz="3600" dirty="0"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2459792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29A80C-6CC4-4EF3-8630-E42433AAA497}"/>
              </a:ext>
            </a:extLst>
          </p:cNvPr>
          <p:cNvSpPr txBox="1"/>
          <p:nvPr/>
        </p:nvSpPr>
        <p:spPr>
          <a:xfrm>
            <a:off x="0" y="1306202"/>
            <a:ext cx="9906000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2.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고딩도 이해하는 </a:t>
            </a:r>
            <a:r>
              <a:rPr lang="ko-KR" altLang="en-US" sz="36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기술 설명</a:t>
            </a:r>
            <a:endParaRPr lang="en-US" altLang="ko-KR" sz="36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2D603-990B-4607-BD74-12DD8B03DAF8}"/>
              </a:ext>
            </a:extLst>
          </p:cNvPr>
          <p:cNvSpPr txBox="1"/>
          <p:nvPr/>
        </p:nvSpPr>
        <p:spPr>
          <a:xfrm>
            <a:off x="3974206" y="3429000"/>
            <a:ext cx="195758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4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김 명 중</a:t>
            </a:r>
            <a:endParaRPr lang="en-US" altLang="ko-KR" sz="4000" dirty="0">
              <a:solidFill>
                <a:schemeClr val="bg2">
                  <a:lumMod val="10000"/>
                </a:schemeClr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8811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6705"/>
            <a:ext cx="9906000" cy="841241"/>
          </a:xfrm>
        </p:spPr>
        <p:txBody>
          <a:bodyPr/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진행 순서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7191" y="3552214"/>
            <a:ext cx="1560000" cy="39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57976" y="3552214"/>
            <a:ext cx="1560000" cy="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8762" y="3552214"/>
            <a:ext cx="1560000" cy="39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9547" y="3552214"/>
            <a:ext cx="1560000" cy="39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0332" y="3552214"/>
            <a:ext cx="1418413" cy="390000"/>
          </a:xfrm>
          <a:prstGeom prst="rect">
            <a:avLst/>
          </a:pr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Round Same Side Corner Rectangle 39"/>
          <p:cNvSpPr/>
          <p:nvPr/>
        </p:nvSpPr>
        <p:spPr>
          <a:xfrm rot="18900000">
            <a:off x="7940263" y="3247055"/>
            <a:ext cx="1000318" cy="1000318"/>
          </a:xfrm>
          <a:custGeom>
            <a:avLst/>
            <a:gdLst/>
            <a:ahLst/>
            <a:cxnLst/>
            <a:rect l="l" t="t" r="r" b="b"/>
            <a:pathLst>
              <a:path w="923370" h="923370">
                <a:moveTo>
                  <a:pt x="870649" y="52721"/>
                </a:moveTo>
                <a:cubicBezTo>
                  <a:pt x="903223" y="85294"/>
                  <a:pt x="923370" y="130294"/>
                  <a:pt x="923370" y="180000"/>
                </a:cubicBezTo>
                <a:lnTo>
                  <a:pt x="923370" y="914399"/>
                </a:lnTo>
                <a:lnTo>
                  <a:pt x="914399" y="914399"/>
                </a:lnTo>
                <a:lnTo>
                  <a:pt x="914399" y="923370"/>
                </a:lnTo>
                <a:lnTo>
                  <a:pt x="180000" y="923370"/>
                </a:lnTo>
                <a:cubicBezTo>
                  <a:pt x="80589" y="923370"/>
                  <a:pt x="0" y="842781"/>
                  <a:pt x="0" y="743370"/>
                </a:cubicBezTo>
                <a:cubicBezTo>
                  <a:pt x="0" y="643959"/>
                  <a:pt x="80589" y="563370"/>
                  <a:pt x="179999" y="563370"/>
                </a:cubicBezTo>
                <a:lnTo>
                  <a:pt x="563370" y="563370"/>
                </a:lnTo>
                <a:lnTo>
                  <a:pt x="563370" y="180000"/>
                </a:lnTo>
                <a:cubicBezTo>
                  <a:pt x="563370" y="80589"/>
                  <a:pt x="643959" y="0"/>
                  <a:pt x="743370" y="0"/>
                </a:cubicBezTo>
                <a:cubicBezTo>
                  <a:pt x="793076" y="0"/>
                  <a:pt x="838076" y="20147"/>
                  <a:pt x="870649" y="52721"/>
                </a:cubicBezTo>
                <a:close/>
              </a:path>
            </a:pathLst>
          </a:custGeom>
          <a:solidFill>
            <a:srgbClr val="F26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2572735" y="3448336"/>
            <a:ext cx="585000" cy="58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62191" y="3537793"/>
            <a:ext cx="390000" cy="390000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7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33520" y="3454510"/>
            <a:ext cx="585000" cy="58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22976" y="3543967"/>
            <a:ext cx="390000" cy="39000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7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94306" y="3460684"/>
            <a:ext cx="585000" cy="58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783762" y="3550141"/>
            <a:ext cx="390000" cy="39000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7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55091" y="3466858"/>
            <a:ext cx="585000" cy="58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44547" y="3556314"/>
            <a:ext cx="390000" cy="390000"/>
          </a:xfrm>
          <a:prstGeom prst="ellipse">
            <a:avLst/>
          </a:prstGeom>
          <a:solidFill>
            <a:srgbClr val="F26D9A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7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12735" y="3454510"/>
            <a:ext cx="585000" cy="585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102191" y="3543967"/>
            <a:ext cx="390000" cy="390000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17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직사각형 113"/>
          <p:cNvSpPr>
            <a:spLocks noChangeArrowheads="1"/>
          </p:cNvSpPr>
          <p:nvPr/>
        </p:nvSpPr>
        <p:spPr bwMode="auto">
          <a:xfrm>
            <a:off x="604571" y="4107532"/>
            <a:ext cx="1385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50809" y="3076456"/>
            <a:ext cx="142885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이미지 정제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0475" y="4107532"/>
            <a:ext cx="140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이미지 인식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26293" y="3063566"/>
            <a:ext cx="7210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학습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65899" y="4107532"/>
            <a:ext cx="134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결과 도출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7304" y="2571786"/>
            <a:ext cx="15397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네이버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 영화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01175" y="2455889"/>
            <a:ext cx="349953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Tensorflow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 / google cloud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98762" y="4699097"/>
            <a:ext cx="15397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데이터 학습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452" y="2955500"/>
            <a:ext cx="337478" cy="32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098" y="4029147"/>
            <a:ext cx="445985" cy="556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ight Triangle 17">
            <a:extLst>
              <a:ext uri="{FF2B5EF4-FFF2-40B4-BE49-F238E27FC236}">
                <a16:creationId xmlns:a16="http://schemas.microsoft.com/office/drawing/2014/main" id="{AC134DD9-F640-428B-850A-3410CEF7E3F7}"/>
              </a:ext>
            </a:extLst>
          </p:cNvPr>
          <p:cNvSpPr>
            <a:spLocks noChangeAspect="1"/>
          </p:cNvSpPr>
          <p:nvPr/>
        </p:nvSpPr>
        <p:spPr>
          <a:xfrm>
            <a:off x="5822416" y="4204256"/>
            <a:ext cx="353745" cy="4212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2118" y="4667035"/>
            <a:ext cx="2106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불필요한 이미지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제거 및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4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itchFamily="34" charset="0"/>
              </a:rPr>
              <a:t>등분</a:t>
            </a:r>
          </a:p>
        </p:txBody>
      </p:sp>
      <p:sp>
        <p:nvSpPr>
          <p:cNvPr id="46" name="Parallelogram 30">
            <a:extLst>
              <a:ext uri="{FF2B5EF4-FFF2-40B4-BE49-F238E27FC236}">
                <a16:creationId xmlns:a16="http://schemas.microsoft.com/office/drawing/2014/main" id="{7C948566-CDF8-4862-ADDB-C0EF7E2B8068}"/>
              </a:ext>
            </a:extLst>
          </p:cNvPr>
          <p:cNvSpPr/>
          <p:nvPr/>
        </p:nvSpPr>
        <p:spPr>
          <a:xfrm flipH="1">
            <a:off x="7357095" y="2931659"/>
            <a:ext cx="380992" cy="38193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47" y="2842898"/>
            <a:ext cx="465058" cy="47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202" y="2886551"/>
            <a:ext cx="483477" cy="4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725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931985" y="4083989"/>
            <a:ext cx="2372072" cy="30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300" dirty="0">
                <a:solidFill>
                  <a:schemeClr val="bg1"/>
                </a:solidFill>
                <a:cs typeface="Arial" pitchFamily="34" charset="0"/>
              </a:rPr>
              <a:t>Presentation Designed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70" y="3483064"/>
            <a:ext cx="2744762" cy="17201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Block Arc 41">
            <a:extLst>
              <a:ext uri="{FF2B5EF4-FFF2-40B4-BE49-F238E27FC236}">
                <a16:creationId xmlns:a16="http://schemas.microsoft.com/office/drawing/2014/main" id="{DCB2C9E6-F4CE-4A7C-A204-A24E7E606982}"/>
              </a:ext>
            </a:extLst>
          </p:cNvPr>
          <p:cNvSpPr/>
          <p:nvPr/>
        </p:nvSpPr>
        <p:spPr>
          <a:xfrm>
            <a:off x="5311353" y="1910353"/>
            <a:ext cx="577750" cy="532936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5" name="원통 14"/>
          <p:cNvSpPr/>
          <p:nvPr/>
        </p:nvSpPr>
        <p:spPr>
          <a:xfrm>
            <a:off x="6058481" y="3483064"/>
            <a:ext cx="1186489" cy="1509520"/>
          </a:xfrm>
          <a:prstGeom prst="can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6" name="실행 단추: 문서 15">
            <a:hlinkClick r:id="" action="ppaction://noaction" highlightClick="1"/>
          </p:cNvPr>
          <p:cNvSpPr/>
          <p:nvPr/>
        </p:nvSpPr>
        <p:spPr>
          <a:xfrm>
            <a:off x="6261681" y="3943571"/>
            <a:ext cx="780087" cy="921012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9" name="TextBox 28"/>
          <p:cNvSpPr txBox="1"/>
          <p:nvPr/>
        </p:nvSpPr>
        <p:spPr>
          <a:xfrm>
            <a:off x="1286593" y="1526643"/>
            <a:ext cx="287002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Selenium</a:t>
            </a:r>
            <a:endParaRPr lang="en-US" altLang="ko-KR" sz="3033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0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포스터 수집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4808" y="5096042"/>
            <a:ext cx="274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65,000</a:t>
            </a:r>
            <a:r>
              <a:rPr lang="ko-KR" altLang="en-US" sz="32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</a:t>
            </a:r>
          </a:p>
        </p:txBody>
      </p:sp>
      <p:sp>
        <p:nvSpPr>
          <p:cNvPr id="31" name="아래로 구부러진 화살표 30"/>
          <p:cNvSpPr/>
          <p:nvPr/>
        </p:nvSpPr>
        <p:spPr>
          <a:xfrm>
            <a:off x="4799765" y="2648914"/>
            <a:ext cx="1600927" cy="624069"/>
          </a:xfrm>
          <a:prstGeom prst="curved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348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198" y="4639900"/>
            <a:ext cx="34211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메모리 때문에 멈춰버림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6506" y="1010732"/>
            <a:ext cx="2418269" cy="75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문제점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5" y="2166762"/>
            <a:ext cx="3457142" cy="2332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458296" y="1412004"/>
            <a:ext cx="1186489" cy="1509520"/>
            <a:chOff x="6250233" y="1645442"/>
            <a:chExt cx="1095221" cy="1393403"/>
          </a:xfrm>
        </p:grpSpPr>
        <p:sp>
          <p:nvSpPr>
            <p:cNvPr id="10" name="원통 9"/>
            <p:cNvSpPr/>
            <p:nvPr/>
          </p:nvSpPr>
          <p:spPr>
            <a:xfrm rot="12698030">
              <a:off x="6250233" y="1645442"/>
              <a:ext cx="1095221" cy="1393403"/>
            </a:xfrm>
            <a:prstGeom prst="can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sp>
          <p:nvSpPr>
            <p:cNvPr id="11" name="실행 단추: 문서 10">
              <a:hlinkClick r:id="" action="ppaction://noaction" highlightClick="1"/>
            </p:cNvPr>
            <p:cNvSpPr/>
            <p:nvPr/>
          </p:nvSpPr>
          <p:spPr>
            <a:xfrm rot="12698030">
              <a:off x="6437803" y="1917060"/>
              <a:ext cx="720080" cy="850165"/>
            </a:xfrm>
            <a:prstGeom prst="actionButtonDocumen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</p:grpSp>
      <p:sp>
        <p:nvSpPr>
          <p:cNvPr id="13" name="직사각형 12"/>
          <p:cNvSpPr/>
          <p:nvPr/>
        </p:nvSpPr>
        <p:spPr>
          <a:xfrm rot="1125925">
            <a:off x="4821328" y="3035039"/>
            <a:ext cx="1313180" cy="425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67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2000</a:t>
            </a:r>
            <a:r>
              <a:rPr lang="ko-KR" altLang="en-US" sz="2167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</a:t>
            </a:r>
            <a:r>
              <a:rPr lang="en-US" altLang="ko-KR" sz="2167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2167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81" y="4636938"/>
            <a:ext cx="500271" cy="50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043048" y="5468255"/>
            <a:ext cx="5818907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(75791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* 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/ 60(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/ 60(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= 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대략 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39" y="2064530"/>
            <a:ext cx="2239169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51539" y="4939982"/>
            <a:ext cx="21842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너무 </a:t>
            </a:r>
            <a:r>
              <a:rPr lang="ko-KR" altLang="en-US" sz="1950" b="1" dirty="0" err="1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오래걸림</a:t>
            </a:r>
            <a:endParaRPr lang="ko-KR" altLang="en-US" sz="1950" b="1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268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497" y="932723"/>
            <a:ext cx="5226581" cy="55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33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멀티프로세싱</a:t>
            </a:r>
            <a:r>
              <a:rPr lang="en-US" altLang="ko-KR" sz="30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(multi-processing)</a:t>
            </a:r>
            <a:endParaRPr lang="ko-KR" altLang="en-US" sz="1950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515" y="1557579"/>
            <a:ext cx="7254806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7" b="1" dirty="0">
                <a:solidFill>
                  <a:srgbClr val="F26D9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여러 개의 프로세서가 작업을 병렬처리 </a:t>
            </a:r>
            <a:r>
              <a:rPr lang="ko-KR" altLang="en-US" sz="2167" b="1" dirty="0" err="1">
                <a:solidFill>
                  <a:srgbClr val="F26D9A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하는것</a:t>
            </a:r>
            <a:endParaRPr lang="ko-KR" altLang="en-US" sz="1517" b="1" dirty="0">
              <a:solidFill>
                <a:srgbClr val="F26D9A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4F8F94AE-9A33-4BFC-84EF-768CFF82485E}"/>
              </a:ext>
            </a:extLst>
          </p:cNvPr>
          <p:cNvSpPr/>
          <p:nvPr/>
        </p:nvSpPr>
        <p:spPr>
          <a:xfrm>
            <a:off x="724374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6" name="순서도: 자기 디스크 55">
            <a:extLst>
              <a:ext uri="{FF2B5EF4-FFF2-40B4-BE49-F238E27FC236}">
                <a16:creationId xmlns:a16="http://schemas.microsoft.com/office/drawing/2014/main" id="{838082C3-765E-49E5-894D-765B2D0B5828}"/>
              </a:ext>
            </a:extLst>
          </p:cNvPr>
          <p:cNvSpPr/>
          <p:nvPr/>
        </p:nvSpPr>
        <p:spPr>
          <a:xfrm>
            <a:off x="1826268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7" name="순서도: 자기 디스크 56">
            <a:extLst>
              <a:ext uri="{FF2B5EF4-FFF2-40B4-BE49-F238E27FC236}">
                <a16:creationId xmlns:a16="http://schemas.microsoft.com/office/drawing/2014/main" id="{B2951D6A-3531-45CC-835B-6D68A360975D}"/>
              </a:ext>
            </a:extLst>
          </p:cNvPr>
          <p:cNvSpPr/>
          <p:nvPr/>
        </p:nvSpPr>
        <p:spPr>
          <a:xfrm>
            <a:off x="2928162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순서도: 자기 디스크 57">
            <a:extLst>
              <a:ext uri="{FF2B5EF4-FFF2-40B4-BE49-F238E27FC236}">
                <a16:creationId xmlns:a16="http://schemas.microsoft.com/office/drawing/2014/main" id="{226A8FF5-A93A-4250-8873-FA33BAD95811}"/>
              </a:ext>
            </a:extLst>
          </p:cNvPr>
          <p:cNvSpPr/>
          <p:nvPr/>
        </p:nvSpPr>
        <p:spPr>
          <a:xfrm>
            <a:off x="4030056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순서도: 자기 디스크 58">
            <a:extLst>
              <a:ext uri="{FF2B5EF4-FFF2-40B4-BE49-F238E27FC236}">
                <a16:creationId xmlns:a16="http://schemas.microsoft.com/office/drawing/2014/main" id="{0D1C372D-167E-41C6-B5E3-57D21288C225}"/>
              </a:ext>
            </a:extLst>
          </p:cNvPr>
          <p:cNvSpPr/>
          <p:nvPr/>
        </p:nvSpPr>
        <p:spPr>
          <a:xfrm>
            <a:off x="5131950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순서도: 자기 디스크 59">
            <a:extLst>
              <a:ext uri="{FF2B5EF4-FFF2-40B4-BE49-F238E27FC236}">
                <a16:creationId xmlns:a16="http://schemas.microsoft.com/office/drawing/2014/main" id="{56308D69-CDCA-423B-8AF9-21D7B74C999C}"/>
              </a:ext>
            </a:extLst>
          </p:cNvPr>
          <p:cNvSpPr/>
          <p:nvPr/>
        </p:nvSpPr>
        <p:spPr>
          <a:xfrm>
            <a:off x="6233844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1" name="순서도: 자기 디스크 60">
            <a:extLst>
              <a:ext uri="{FF2B5EF4-FFF2-40B4-BE49-F238E27FC236}">
                <a16:creationId xmlns:a16="http://schemas.microsoft.com/office/drawing/2014/main" id="{EAFBE3B8-909C-4915-A6DE-1ABE55937C05}"/>
              </a:ext>
            </a:extLst>
          </p:cNvPr>
          <p:cNvSpPr/>
          <p:nvPr/>
        </p:nvSpPr>
        <p:spPr>
          <a:xfrm>
            <a:off x="7335738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6" name="순서도: 자기 디스크 65">
            <a:extLst>
              <a:ext uri="{FF2B5EF4-FFF2-40B4-BE49-F238E27FC236}">
                <a16:creationId xmlns:a16="http://schemas.microsoft.com/office/drawing/2014/main" id="{D3E1D825-C3F7-40F2-AF6E-911C2B8C30EB}"/>
              </a:ext>
            </a:extLst>
          </p:cNvPr>
          <p:cNvSpPr/>
          <p:nvPr/>
        </p:nvSpPr>
        <p:spPr>
          <a:xfrm>
            <a:off x="8437634" y="5300421"/>
            <a:ext cx="743996" cy="99158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JOB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82F3E16E-610A-4B92-9AB5-1AC82ED725B4}"/>
              </a:ext>
            </a:extLst>
          </p:cNvPr>
          <p:cNvGrpSpPr/>
          <p:nvPr/>
        </p:nvGrpSpPr>
        <p:grpSpPr>
          <a:xfrm>
            <a:off x="2137962" y="2142315"/>
            <a:ext cx="5630077" cy="2490645"/>
            <a:chOff x="1096368" y="2142315"/>
            <a:chExt cx="5630077" cy="2490645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ABC5B4D-0D64-4596-BE85-41204C649814}"/>
                </a:ext>
              </a:extLst>
            </p:cNvPr>
            <p:cNvSpPr/>
            <p:nvPr/>
          </p:nvSpPr>
          <p:spPr>
            <a:xfrm>
              <a:off x="1096369" y="2142315"/>
              <a:ext cx="5630076" cy="2490645"/>
            </a:xfrm>
            <a:prstGeom prst="roundRect">
              <a:avLst>
                <a:gd name="adj" fmla="val 829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44E1E54-B3D1-425B-B444-9181304D3D2B}"/>
                </a:ext>
              </a:extLst>
            </p:cNvPr>
            <p:cNvSpPr/>
            <p:nvPr/>
          </p:nvSpPr>
          <p:spPr>
            <a:xfrm>
              <a:off x="1417570" y="3242983"/>
              <a:ext cx="924449" cy="85944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FA39434-EAEA-44C5-88D6-1EF3068F4CC7}"/>
                </a:ext>
              </a:extLst>
            </p:cNvPr>
            <p:cNvSpPr/>
            <p:nvPr/>
          </p:nvSpPr>
          <p:spPr>
            <a:xfrm>
              <a:off x="2761951" y="3242983"/>
              <a:ext cx="924449" cy="85944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3DBD50D-BAD8-4C13-9415-7AD4BD278B50}"/>
                </a:ext>
              </a:extLst>
            </p:cNvPr>
            <p:cNvSpPr/>
            <p:nvPr/>
          </p:nvSpPr>
          <p:spPr>
            <a:xfrm>
              <a:off x="1474875" y="3367979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CORE</a:t>
              </a:r>
            </a:p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1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E5F474-B42D-4467-BB9D-8D83B357FE7D}"/>
                </a:ext>
              </a:extLst>
            </p:cNvPr>
            <p:cNvSpPr/>
            <p:nvPr/>
          </p:nvSpPr>
          <p:spPr>
            <a:xfrm>
              <a:off x="2819256" y="3367979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CORE</a:t>
              </a:r>
            </a:p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2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865417F-A74A-4D47-B1CF-5A7C434565EE}"/>
                </a:ext>
              </a:extLst>
            </p:cNvPr>
            <p:cNvSpPr/>
            <p:nvPr/>
          </p:nvSpPr>
          <p:spPr>
            <a:xfrm>
              <a:off x="4106332" y="3242983"/>
              <a:ext cx="924449" cy="85944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543B990-BE5C-434B-BA63-1CC49E79FB36}"/>
                </a:ext>
              </a:extLst>
            </p:cNvPr>
            <p:cNvSpPr/>
            <p:nvPr/>
          </p:nvSpPr>
          <p:spPr>
            <a:xfrm>
              <a:off x="5450714" y="3242983"/>
              <a:ext cx="924449" cy="85944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801F5F7-DD19-4950-AD31-A12161BFD8A8}"/>
                </a:ext>
              </a:extLst>
            </p:cNvPr>
            <p:cNvSpPr/>
            <p:nvPr/>
          </p:nvSpPr>
          <p:spPr>
            <a:xfrm>
              <a:off x="4177206" y="3367979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CORE</a:t>
              </a:r>
            </a:p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3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730EA5F-B634-483C-91EF-F77DC29AFBD6}"/>
                </a:ext>
              </a:extLst>
            </p:cNvPr>
            <p:cNvSpPr/>
            <p:nvPr/>
          </p:nvSpPr>
          <p:spPr>
            <a:xfrm>
              <a:off x="5508019" y="3367979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CORE</a:t>
              </a:r>
            </a:p>
            <a:p>
              <a:pPr algn="ctr"/>
              <a:r>
                <a:rPr lang="en-US" altLang="ko-KR" sz="20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4</a:t>
              </a:r>
              <a:endPara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0EA999-F62E-4EA3-A560-3EB5FB1140FB}"/>
                </a:ext>
              </a:extLst>
            </p:cNvPr>
            <p:cNvSpPr txBox="1"/>
            <p:nvPr/>
          </p:nvSpPr>
          <p:spPr>
            <a:xfrm>
              <a:off x="1096368" y="2164553"/>
              <a:ext cx="56300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CPU</a:t>
              </a:r>
              <a:endParaRPr lang="ko-KR" altLang="en-US" sz="36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198F24E-FDFA-440D-8324-7E5AF9E45D1C}"/>
              </a:ext>
            </a:extLst>
          </p:cNvPr>
          <p:cNvCxnSpPr>
            <a:stCxn id="8" idx="1"/>
            <a:endCxn id="4" idx="4"/>
          </p:cNvCxnSpPr>
          <p:nvPr/>
        </p:nvCxnSpPr>
        <p:spPr>
          <a:xfrm flipV="1">
            <a:off x="1096372" y="4102432"/>
            <a:ext cx="1825017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BE4D3E74-E5EA-4D1A-868A-9E360A131239}"/>
              </a:ext>
            </a:extLst>
          </p:cNvPr>
          <p:cNvCxnSpPr>
            <a:cxnSpLocks/>
            <a:stCxn id="56" idx="1"/>
            <a:endCxn id="4" idx="4"/>
          </p:cNvCxnSpPr>
          <p:nvPr/>
        </p:nvCxnSpPr>
        <p:spPr>
          <a:xfrm flipV="1">
            <a:off x="2198266" y="4102432"/>
            <a:ext cx="723123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D904B50-0CB9-42D5-9E16-3ECDD31D88BA}"/>
              </a:ext>
            </a:extLst>
          </p:cNvPr>
          <p:cNvCxnSpPr>
            <a:cxnSpLocks/>
            <a:stCxn id="57" idx="1"/>
            <a:endCxn id="44" idx="4"/>
          </p:cNvCxnSpPr>
          <p:nvPr/>
        </p:nvCxnSpPr>
        <p:spPr>
          <a:xfrm flipV="1">
            <a:off x="3300160" y="4102432"/>
            <a:ext cx="965610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E4367D-55E6-4666-8A8C-5497D6AB05D8}"/>
              </a:ext>
            </a:extLst>
          </p:cNvPr>
          <p:cNvCxnSpPr>
            <a:cxnSpLocks/>
            <a:stCxn id="58" idx="1"/>
            <a:endCxn id="44" idx="4"/>
          </p:cNvCxnSpPr>
          <p:nvPr/>
        </p:nvCxnSpPr>
        <p:spPr>
          <a:xfrm flipH="1" flipV="1">
            <a:off x="4265770" y="4102432"/>
            <a:ext cx="136284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B57F3330-69ED-4E22-94B5-23942E501580}"/>
              </a:ext>
            </a:extLst>
          </p:cNvPr>
          <p:cNvCxnSpPr>
            <a:cxnSpLocks/>
            <a:stCxn id="59" idx="1"/>
            <a:endCxn id="52" idx="4"/>
          </p:cNvCxnSpPr>
          <p:nvPr/>
        </p:nvCxnSpPr>
        <p:spPr>
          <a:xfrm flipV="1">
            <a:off x="5503948" y="4102432"/>
            <a:ext cx="106203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C9CDCC7-939B-4FAD-91A5-B115A7234782}"/>
              </a:ext>
            </a:extLst>
          </p:cNvPr>
          <p:cNvCxnSpPr>
            <a:cxnSpLocks/>
            <a:stCxn id="60" idx="1"/>
            <a:endCxn id="52" idx="4"/>
          </p:cNvCxnSpPr>
          <p:nvPr/>
        </p:nvCxnSpPr>
        <p:spPr>
          <a:xfrm flipH="1" flipV="1">
            <a:off x="5610151" y="4102432"/>
            <a:ext cx="995691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8175F0-12BB-4A32-9925-4DEE25E22D09}"/>
              </a:ext>
            </a:extLst>
          </p:cNvPr>
          <p:cNvCxnSpPr>
            <a:cxnSpLocks/>
            <a:stCxn id="61" idx="1"/>
            <a:endCxn id="53" idx="4"/>
          </p:cNvCxnSpPr>
          <p:nvPr/>
        </p:nvCxnSpPr>
        <p:spPr>
          <a:xfrm flipH="1" flipV="1">
            <a:off x="6954533" y="4102432"/>
            <a:ext cx="753203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B6D1E15-5B27-4170-8953-183EAE429646}"/>
              </a:ext>
            </a:extLst>
          </p:cNvPr>
          <p:cNvCxnSpPr>
            <a:cxnSpLocks/>
            <a:stCxn id="66" idx="1"/>
            <a:endCxn id="53" idx="4"/>
          </p:cNvCxnSpPr>
          <p:nvPr/>
        </p:nvCxnSpPr>
        <p:spPr>
          <a:xfrm flipH="1" flipV="1">
            <a:off x="6954533" y="4102432"/>
            <a:ext cx="1855099" cy="119798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882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78428" y="2953305"/>
            <a:ext cx="5343594" cy="359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(75791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* </a:t>
            </a:r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</a:t>
            </a:r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/ 60(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초</a:t>
            </a:r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/ 60(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 =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  <a:r>
              <a:rPr lang="ko-KR" altLang="en-US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8428" y="3454448"/>
            <a:ext cx="468052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8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 프로세스 사용 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42/8 = 5.25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067" y="4954052"/>
            <a:ext cx="8580953" cy="75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30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+40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+1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+40</a:t>
            </a:r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분 </a:t>
            </a:r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= </a:t>
            </a:r>
            <a:r>
              <a:rPr lang="en-US" altLang="ko-KR" sz="4333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4333" b="1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2022" y="3706330"/>
            <a:ext cx="178308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b="1" dirty="0" err="1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사용전</a:t>
            </a:r>
            <a:r>
              <a:rPr lang="ko-KR" altLang="en-US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42</a:t>
            </a:r>
            <a:r>
              <a:rPr lang="ko-KR" altLang="en-US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8428" y="4657424"/>
            <a:ext cx="16381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b="1" dirty="0">
                <a:solidFill>
                  <a:srgbClr val="FF505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현실결과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1067" y="1010731"/>
            <a:ext cx="2203708" cy="102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수집  </a:t>
            </a:r>
            <a:endParaRPr lang="en-US" altLang="ko-KR" sz="3033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0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소요 시간</a:t>
            </a:r>
            <a:endParaRPr lang="en-US" altLang="ko-KR" sz="3033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428" y="2477296"/>
            <a:ext cx="1638182" cy="4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67" b="1" dirty="0">
                <a:solidFill>
                  <a:schemeClr val="tx2">
                    <a:lumMod val="60000"/>
                    <a:lumOff val="4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계산</a:t>
            </a:r>
          </a:p>
        </p:txBody>
      </p:sp>
      <p:sp>
        <p:nvSpPr>
          <p:cNvPr id="10" name="Teardrop 1">
            <a:extLst>
              <a:ext uri="{FF2B5EF4-FFF2-40B4-BE49-F238E27FC236}">
                <a16:creationId xmlns:a16="http://schemas.microsoft.com/office/drawing/2014/main" id="{84684BAE-EA00-40BE-9DB0-5028EF018A78}"/>
              </a:ext>
            </a:extLst>
          </p:cNvPr>
          <p:cNvSpPr/>
          <p:nvPr/>
        </p:nvSpPr>
        <p:spPr>
          <a:xfrm rot="18805991">
            <a:off x="5637108" y="1092566"/>
            <a:ext cx="2670244" cy="260351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FFD03B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1" name="Teardrop 1">
            <a:extLst>
              <a:ext uri="{FF2B5EF4-FFF2-40B4-BE49-F238E27FC236}">
                <a16:creationId xmlns:a16="http://schemas.microsoft.com/office/drawing/2014/main" id="{84684BAE-EA00-40BE-9DB0-5028EF018A78}"/>
              </a:ext>
            </a:extLst>
          </p:cNvPr>
          <p:cNvSpPr/>
          <p:nvPr/>
        </p:nvSpPr>
        <p:spPr>
          <a:xfrm rot="18805991">
            <a:off x="8231592" y="2413327"/>
            <a:ext cx="1096620" cy="106053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FFD03B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3346" y="3706330"/>
            <a:ext cx="178308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b="1" dirty="0" err="1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사용후</a:t>
            </a:r>
            <a:r>
              <a:rPr lang="ko-KR" altLang="en-US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</a:t>
            </a:r>
            <a:r>
              <a:rPr lang="ko-KR" altLang="en-US" sz="1950" b="1" dirty="0">
                <a:solidFill>
                  <a:schemeClr val="accent3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200707859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63" y="2492616"/>
            <a:ext cx="3633368" cy="26057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465" y="3116378"/>
            <a:ext cx="2009483" cy="13582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30996" y="4705949"/>
            <a:ext cx="187495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500size </a:t>
            </a:r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이하</a:t>
            </a:r>
            <a:r>
              <a:rPr lang="en-US" altLang="ko-KR" sz="1950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950" dirty="0">
              <a:solidFill>
                <a:schemeClr val="tx1">
                  <a:lumMod val="85000"/>
                  <a:lumOff val="1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D5A008-9612-4E69-A651-C7B1AE8E2723}"/>
              </a:ext>
            </a:extLst>
          </p:cNvPr>
          <p:cNvGrpSpPr/>
          <p:nvPr/>
        </p:nvGrpSpPr>
        <p:grpSpPr>
          <a:xfrm>
            <a:off x="2130265" y="741788"/>
            <a:ext cx="5645471" cy="1148008"/>
            <a:chOff x="2082382" y="741788"/>
            <a:chExt cx="5645471" cy="1148008"/>
          </a:xfrm>
        </p:grpSpPr>
        <p:sp>
          <p:nvSpPr>
            <p:cNvPr id="6" name="&quot;없음&quot; 기호 5"/>
            <p:cNvSpPr/>
            <p:nvPr/>
          </p:nvSpPr>
          <p:spPr>
            <a:xfrm>
              <a:off x="2082382" y="741788"/>
              <a:ext cx="1176393" cy="1088417"/>
            </a:xfrm>
            <a:prstGeom prst="noSmoking">
              <a:avLst/>
            </a:prstGeom>
            <a:solidFill>
              <a:srgbClr val="FF505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>
                <a:solidFill>
                  <a:schemeClr val="tx1"/>
                </a:solidFill>
              </a:endParaRPr>
            </a:p>
          </p:txBody>
        </p:sp>
        <p:sp>
          <p:nvSpPr>
            <p:cNvPr id="11" name="Freeform 32">
              <a:extLst>
                <a:ext uri="{FF2B5EF4-FFF2-40B4-BE49-F238E27FC236}">
                  <a16:creationId xmlns:a16="http://schemas.microsoft.com/office/drawing/2014/main" id="{6ADC1876-5360-409E-9FE1-391D9A3E6998}"/>
                </a:ext>
              </a:extLst>
            </p:cNvPr>
            <p:cNvSpPr/>
            <p:nvPr/>
          </p:nvSpPr>
          <p:spPr>
            <a:xfrm>
              <a:off x="6600529" y="741788"/>
              <a:ext cx="1127324" cy="1148008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5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55860" y="5259888"/>
            <a:ext cx="112883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큰 사이즈</a:t>
            </a:r>
          </a:p>
        </p:txBody>
      </p:sp>
    </p:spTree>
    <p:extLst>
      <p:ext uri="{BB962C8B-B14F-4D97-AF65-F5344CB8AC3E}">
        <p14:creationId xmlns:p14="http://schemas.microsoft.com/office/powerpoint/2010/main" val="123041656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8" y="1755716"/>
            <a:ext cx="2652295" cy="3779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부등호 4"/>
          <p:cNvSpPr/>
          <p:nvPr/>
        </p:nvSpPr>
        <p:spPr>
          <a:xfrm>
            <a:off x="4143437" y="2882941"/>
            <a:ext cx="1950217" cy="1560173"/>
          </a:xfrm>
          <a:prstGeom prst="mathNotEqual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91" y="1790821"/>
            <a:ext cx="2448693" cy="3744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miley Face 14">
            <a:extLst>
              <a:ext uri="{FF2B5EF4-FFF2-40B4-BE49-F238E27FC236}">
                <a16:creationId xmlns:a16="http://schemas.microsoft.com/office/drawing/2014/main" id="{B8D9A7EC-657D-49F3-B597-60F668216DA6}"/>
              </a:ext>
            </a:extLst>
          </p:cNvPr>
          <p:cNvSpPr/>
          <p:nvPr/>
        </p:nvSpPr>
        <p:spPr>
          <a:xfrm>
            <a:off x="2093579" y="1088740"/>
            <a:ext cx="414253" cy="4142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/>
          </a:p>
        </p:txBody>
      </p:sp>
      <p:sp>
        <p:nvSpPr>
          <p:cNvPr id="9" name="Smiley Face 12">
            <a:extLst>
              <a:ext uri="{FF2B5EF4-FFF2-40B4-BE49-F238E27FC236}">
                <a16:creationId xmlns:a16="http://schemas.microsoft.com/office/drawing/2014/main" id="{D3E88922-754A-4752-AC0C-45BB414E5FC3}"/>
              </a:ext>
            </a:extLst>
          </p:cNvPr>
          <p:cNvSpPr/>
          <p:nvPr/>
        </p:nvSpPr>
        <p:spPr>
          <a:xfrm>
            <a:off x="7686411" y="1088739"/>
            <a:ext cx="414253" cy="4142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/>
          </a:p>
        </p:txBody>
      </p:sp>
    </p:spTree>
    <p:extLst>
      <p:ext uri="{BB962C8B-B14F-4D97-AF65-F5344CB8AC3E}">
        <p14:creationId xmlns:p14="http://schemas.microsoft.com/office/powerpoint/2010/main" val="389099935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ACEE90-FF9E-4C5E-97EA-1463DC065DB6}"/>
              </a:ext>
            </a:extLst>
          </p:cNvPr>
          <p:cNvSpPr txBox="1"/>
          <p:nvPr/>
        </p:nvSpPr>
        <p:spPr>
          <a:xfrm>
            <a:off x="0" y="715614"/>
            <a:ext cx="99060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연사 소개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18118C-B707-4C8D-8BAD-4633882BC108}"/>
              </a:ext>
            </a:extLst>
          </p:cNvPr>
          <p:cNvGrpSpPr/>
          <p:nvPr/>
        </p:nvGrpSpPr>
        <p:grpSpPr>
          <a:xfrm>
            <a:off x="1170754" y="2368733"/>
            <a:ext cx="7564491" cy="2197884"/>
            <a:chOff x="1006753" y="2368733"/>
            <a:chExt cx="7564491" cy="21978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9BC0B9-9EE5-45D5-9CFE-7683A007F221}"/>
                </a:ext>
              </a:extLst>
            </p:cNvPr>
            <p:cNvSpPr txBox="1"/>
            <p:nvPr/>
          </p:nvSpPr>
          <p:spPr>
            <a:xfrm>
              <a:off x="1006754" y="2368733"/>
              <a:ext cx="4015843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1. 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초딩도 이해하는 </a:t>
              </a:r>
              <a:r>
                <a:rPr lang="ko-KR" altLang="en-US" sz="24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분석 과정</a:t>
              </a:r>
              <a:endPara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0B259E-CFA4-4E76-A011-B87371C68AAB}"/>
                </a:ext>
              </a:extLst>
            </p:cNvPr>
            <p:cNvSpPr txBox="1"/>
            <p:nvPr/>
          </p:nvSpPr>
          <p:spPr>
            <a:xfrm>
              <a:off x="1006753" y="3195293"/>
              <a:ext cx="4015844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2. 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고딩도 이해하는 </a:t>
              </a:r>
              <a:r>
                <a:rPr lang="ko-KR" altLang="en-US" sz="24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기술 설명</a:t>
              </a:r>
              <a:endPara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5D19D-7BE6-4AE3-9ADD-BC4A2F930643}"/>
                </a:ext>
              </a:extLst>
            </p:cNvPr>
            <p:cNvSpPr txBox="1"/>
            <p:nvPr/>
          </p:nvSpPr>
          <p:spPr>
            <a:xfrm>
              <a:off x="1006754" y="4021852"/>
              <a:ext cx="4406977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3. </a:t>
              </a:r>
              <a:r>
                <a:rPr lang="ko-KR" altLang="en-US" sz="2400" dirty="0" err="1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유니윌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학생을 위한 </a:t>
              </a:r>
              <a:r>
                <a:rPr lang="ko-KR" altLang="en-US" sz="2400" dirty="0">
                  <a:solidFill>
                    <a:srgbClr val="C00000"/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기술 시연</a:t>
              </a:r>
              <a:endParaRPr lang="en-US" altLang="ko-KR" sz="24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7B518F-5BF9-490C-8937-C1BB31EF648D}"/>
                </a:ext>
              </a:extLst>
            </p:cNvPr>
            <p:cNvSpPr txBox="1"/>
            <p:nvPr/>
          </p:nvSpPr>
          <p:spPr>
            <a:xfrm>
              <a:off x="5663611" y="2368733"/>
              <a:ext cx="1274709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이 웅 기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BA629-8467-4269-B9C4-9B91AC95458B}"/>
                </a:ext>
              </a:extLst>
            </p:cNvPr>
            <p:cNvSpPr txBox="1"/>
            <p:nvPr/>
          </p:nvSpPr>
          <p:spPr>
            <a:xfrm>
              <a:off x="5663611" y="3195292"/>
              <a:ext cx="1274709" cy="5447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김 명 중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DE5E7E-2031-40F8-88E5-4417C068CA2E}"/>
                </a:ext>
              </a:extLst>
            </p:cNvPr>
            <p:cNvSpPr txBox="1"/>
            <p:nvPr/>
          </p:nvSpPr>
          <p:spPr>
            <a:xfrm>
              <a:off x="5663611" y="4021852"/>
              <a:ext cx="2907633" cy="54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안 장 현 </a:t>
              </a: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&amp; </a:t>
              </a:r>
              <a:r>
                <a:rPr lang="ko-KR" altLang="en-US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김 태 효</a:t>
              </a:r>
              <a:r>
                <a:rPr lang="en-US" altLang="ko-KR" sz="2400" dirty="0">
                  <a:solidFill>
                    <a:schemeClr val="bg2">
                      <a:lumMod val="10000"/>
                    </a:schemeClr>
                  </a:solidFill>
                  <a:latin typeface="YDIYGO350" panose="02030504000101010101" pitchFamily="18" charset="-127"/>
                  <a:ea typeface="YDIYGO350" panose="02030504000101010101" pitchFamily="18" charset="-127"/>
                </a:rPr>
                <a:t> </a:t>
              </a:r>
            </a:p>
          </p:txBody>
        </p:sp>
      </p:grpSp>
      <p:sp>
        <p:nvSpPr>
          <p:cNvPr id="12" name="실행 단추: 앞으로 또는 다음으로 이동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F43E99F-E57D-4A59-B24A-1CE1BEA0C68F}"/>
              </a:ext>
            </a:extLst>
          </p:cNvPr>
          <p:cNvSpPr/>
          <p:nvPr/>
        </p:nvSpPr>
        <p:spPr>
          <a:xfrm>
            <a:off x="7835852" y="347318"/>
            <a:ext cx="1594366" cy="1441289"/>
          </a:xfrm>
          <a:prstGeom prst="actionButtonForwardNex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1865955"/>
      </p:ext>
    </p:extLst>
  </p:cSld>
  <p:clrMapOvr>
    <a:masterClrMapping/>
  </p:clrMapOvr>
  <p:transition spd="slow" advClick="0" advTm="15000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90" y="695764"/>
            <a:ext cx="585857" cy="73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3034C56-1163-429E-98D1-A0ACCEE26D8C}"/>
              </a:ext>
            </a:extLst>
          </p:cNvPr>
          <p:cNvGrpSpPr/>
          <p:nvPr/>
        </p:nvGrpSpPr>
        <p:grpSpPr>
          <a:xfrm>
            <a:off x="809106" y="1797813"/>
            <a:ext cx="8287788" cy="3826837"/>
            <a:chOff x="986840" y="1797813"/>
            <a:chExt cx="8287788" cy="38268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B20B95E-AAC1-4FCC-9A33-3418FA1848C8}"/>
                </a:ext>
              </a:extLst>
            </p:cNvPr>
            <p:cNvGrpSpPr/>
            <p:nvPr/>
          </p:nvGrpSpPr>
          <p:grpSpPr>
            <a:xfrm>
              <a:off x="6220723" y="1797813"/>
              <a:ext cx="3053905" cy="3826837"/>
              <a:chOff x="6512126" y="1820337"/>
              <a:chExt cx="2172098" cy="3155730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126" y="1825497"/>
                <a:ext cx="1011238" cy="14033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7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3305" y="1820337"/>
                <a:ext cx="1000919" cy="141366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2126" y="3348191"/>
                <a:ext cx="1011238" cy="16116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3304" y="3348191"/>
                <a:ext cx="1000919" cy="16278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sp>
          <p:nvSpPr>
            <p:cNvPr id="4" name="줄무늬가 있는 오른쪽 화살표 3"/>
            <p:cNvSpPr/>
            <p:nvPr/>
          </p:nvSpPr>
          <p:spPr>
            <a:xfrm>
              <a:off x="4094905" y="3052604"/>
              <a:ext cx="1674473" cy="1261761"/>
            </a:xfrm>
            <a:prstGeom prst="striped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950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40" y="1797813"/>
              <a:ext cx="2502593" cy="38268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Smiley Face 12">
            <a:extLst>
              <a:ext uri="{FF2B5EF4-FFF2-40B4-BE49-F238E27FC236}">
                <a16:creationId xmlns:a16="http://schemas.microsoft.com/office/drawing/2014/main" id="{D3E88922-754A-4752-AC0C-45BB414E5FC3}"/>
              </a:ext>
            </a:extLst>
          </p:cNvPr>
          <p:cNvSpPr/>
          <p:nvPr/>
        </p:nvSpPr>
        <p:spPr>
          <a:xfrm>
            <a:off x="2031011" y="854403"/>
            <a:ext cx="414253" cy="4142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/>
          </a:p>
        </p:txBody>
      </p:sp>
    </p:spTree>
    <p:extLst>
      <p:ext uri="{BB962C8B-B14F-4D97-AF65-F5344CB8AC3E}">
        <p14:creationId xmlns:p14="http://schemas.microsoft.com/office/powerpoint/2010/main" val="133877293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원통 2"/>
          <p:cNvSpPr/>
          <p:nvPr/>
        </p:nvSpPr>
        <p:spPr>
          <a:xfrm>
            <a:off x="6175306" y="2817086"/>
            <a:ext cx="936103" cy="1187615"/>
          </a:xfrm>
          <a:prstGeom prst="can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4" name="실행 단추: 문서 3">
            <a:hlinkClick r:id="" action="ppaction://noaction" highlightClick="1"/>
          </p:cNvPr>
          <p:cNvSpPr/>
          <p:nvPr/>
        </p:nvSpPr>
        <p:spPr>
          <a:xfrm>
            <a:off x="6362620" y="3124481"/>
            <a:ext cx="561473" cy="717644"/>
          </a:xfrm>
          <a:prstGeom prst="actionButton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6" name="뺄셈 기호 5"/>
          <p:cNvSpPr/>
          <p:nvPr/>
        </p:nvSpPr>
        <p:spPr>
          <a:xfrm>
            <a:off x="7330590" y="3105809"/>
            <a:ext cx="794573" cy="575421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7" name="&quot;없음&quot; 기호 6"/>
          <p:cNvSpPr/>
          <p:nvPr/>
        </p:nvSpPr>
        <p:spPr>
          <a:xfrm>
            <a:off x="8579467" y="2516456"/>
            <a:ext cx="610985" cy="589354"/>
          </a:xfrm>
          <a:prstGeom prst="noSmoking">
            <a:avLst/>
          </a:prstGeom>
          <a:solidFill>
            <a:srgbClr val="FF505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636" y="3245953"/>
            <a:ext cx="1034646" cy="6993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등호 9"/>
          <p:cNvSpPr/>
          <p:nvPr/>
        </p:nvSpPr>
        <p:spPr>
          <a:xfrm>
            <a:off x="2201330" y="3171565"/>
            <a:ext cx="990442" cy="700276"/>
          </a:xfrm>
          <a:prstGeom prst="mathEqual">
            <a:avLst>
              <a:gd name="adj1" fmla="val 23520"/>
              <a:gd name="adj2" fmla="val 1504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3" name="원통 12"/>
          <p:cNvSpPr/>
          <p:nvPr/>
        </p:nvSpPr>
        <p:spPr>
          <a:xfrm>
            <a:off x="646680" y="2609188"/>
            <a:ext cx="1170130" cy="1622663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758" y="2818838"/>
            <a:ext cx="1092121" cy="136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양쪽 대괄호 16"/>
          <p:cNvSpPr/>
          <p:nvPr/>
        </p:nvSpPr>
        <p:spPr>
          <a:xfrm>
            <a:off x="5811095" y="2516455"/>
            <a:ext cx="3822425" cy="1968443"/>
          </a:xfrm>
          <a:prstGeom prst="bracketPair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8" name="덧셈 기호 17"/>
          <p:cNvSpPr/>
          <p:nvPr/>
        </p:nvSpPr>
        <p:spPr>
          <a:xfrm>
            <a:off x="4534676" y="3075487"/>
            <a:ext cx="936104" cy="85037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9" name="TextBox 18"/>
          <p:cNvSpPr txBox="1"/>
          <p:nvPr/>
        </p:nvSpPr>
        <p:spPr>
          <a:xfrm>
            <a:off x="570691" y="4284844"/>
            <a:ext cx="1467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29,000</a:t>
            </a: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1007" y="4049904"/>
            <a:ext cx="1747716" cy="32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17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500size </a:t>
            </a:r>
            <a:r>
              <a:rPr lang="ko-KR" altLang="en-US" sz="1517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이하</a:t>
            </a:r>
            <a:r>
              <a:rPr lang="en-US" altLang="ko-KR" sz="1517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ko-KR" altLang="en-US" sz="1517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2" y="3198541"/>
            <a:ext cx="494265" cy="6869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6059756" y="4049905"/>
            <a:ext cx="174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65,000</a:t>
            </a:r>
            <a:r>
              <a:rPr lang="ko-KR" altLang="en-US" sz="24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73505041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77" y="3008540"/>
            <a:ext cx="858095" cy="1190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45" y="2998370"/>
            <a:ext cx="835688" cy="1180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77" y="4361671"/>
            <a:ext cx="858095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45" y="4361671"/>
            <a:ext cx="840879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41" y="3008539"/>
            <a:ext cx="858095" cy="1190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09" y="2998369"/>
            <a:ext cx="835688" cy="1180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41" y="4361669"/>
            <a:ext cx="858095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09" y="4361669"/>
            <a:ext cx="840879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2" y="3011974"/>
            <a:ext cx="858095" cy="1190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3001804"/>
            <a:ext cx="835688" cy="1180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42" y="4365105"/>
            <a:ext cx="858095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10" y="4365105"/>
            <a:ext cx="840879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2" y="3008538"/>
            <a:ext cx="858095" cy="1190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070" y="2998368"/>
            <a:ext cx="835688" cy="1180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2" y="4361668"/>
            <a:ext cx="858095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070" y="4361668"/>
            <a:ext cx="840879" cy="13675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3" name="직선 화살표 연결선 22"/>
          <p:cNvCxnSpPr/>
          <p:nvPr/>
        </p:nvCxnSpPr>
        <p:spPr>
          <a:xfrm flipV="1">
            <a:off x="1052565" y="1868827"/>
            <a:ext cx="2659807" cy="93610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/>
          <p:nvPr/>
        </p:nvCxnSpPr>
        <p:spPr>
          <a:xfrm rot="5400000" flipH="1" flipV="1">
            <a:off x="3842335" y="2229173"/>
            <a:ext cx="624069" cy="527447"/>
          </a:xfrm>
          <a:prstGeom prst="bentConnector3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6200000" flipV="1">
            <a:off x="5632567" y="2203373"/>
            <a:ext cx="624069" cy="579046"/>
          </a:xfrm>
          <a:prstGeom prst="bentConnector3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6383911" y="1712810"/>
            <a:ext cx="2384160" cy="109212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616" y="751103"/>
            <a:ext cx="1205462" cy="11652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00346" y="1798837"/>
            <a:ext cx="2253693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 detection</a:t>
            </a:r>
            <a:endParaRPr lang="ko-KR" altLang="en-US" sz="1733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48796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통 26"/>
          <p:cNvSpPr/>
          <p:nvPr/>
        </p:nvSpPr>
        <p:spPr>
          <a:xfrm>
            <a:off x="6633820" y="3081890"/>
            <a:ext cx="1127492" cy="1452663"/>
          </a:xfrm>
          <a:prstGeom prst="can">
            <a:avLst/>
          </a:prstGeom>
          <a:solidFill>
            <a:srgbClr val="F26D9A"/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26D9A"/>
              </a:solidFill>
            </a:endParaRPr>
          </a:p>
        </p:txBody>
      </p:sp>
      <p:sp>
        <p:nvSpPr>
          <p:cNvPr id="7" name="원통 6"/>
          <p:cNvSpPr/>
          <p:nvPr/>
        </p:nvSpPr>
        <p:spPr>
          <a:xfrm>
            <a:off x="4514825" y="2956657"/>
            <a:ext cx="1170130" cy="1622663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9" name="TextBox 8"/>
          <p:cNvSpPr txBox="1"/>
          <p:nvPr/>
        </p:nvSpPr>
        <p:spPr>
          <a:xfrm>
            <a:off x="4321163" y="4674759"/>
            <a:ext cx="17161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이미지 데이터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37" y="3065225"/>
            <a:ext cx="1453989" cy="1405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55800" y="4416562"/>
            <a:ext cx="2253693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 detection</a:t>
            </a:r>
            <a:endParaRPr lang="ko-KR" altLang="en-US" sz="1733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Block Arc 41">
            <a:extLst>
              <a:ext uri="{FF2B5EF4-FFF2-40B4-BE49-F238E27FC236}">
                <a16:creationId xmlns:a16="http://schemas.microsoft.com/office/drawing/2014/main" id="{DCB2C9E6-F4CE-4A7C-A204-A24E7E606982}"/>
              </a:ext>
            </a:extLst>
          </p:cNvPr>
          <p:cNvSpPr/>
          <p:nvPr/>
        </p:nvSpPr>
        <p:spPr>
          <a:xfrm>
            <a:off x="3394917" y="3400796"/>
            <a:ext cx="745339" cy="81485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21" y="3493302"/>
            <a:ext cx="519738" cy="7223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1F993BD9-C5E2-4809-9CA8-0A297D47536A}"/>
              </a:ext>
            </a:extLst>
          </p:cNvPr>
          <p:cNvSpPr/>
          <p:nvPr/>
        </p:nvSpPr>
        <p:spPr>
          <a:xfrm rot="2700000">
            <a:off x="6892625" y="3474745"/>
            <a:ext cx="637483" cy="78570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20" name="TextBox 19"/>
          <p:cNvSpPr txBox="1"/>
          <p:nvPr/>
        </p:nvSpPr>
        <p:spPr>
          <a:xfrm>
            <a:off x="6551226" y="4630298"/>
            <a:ext cx="146507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dictionary</a:t>
            </a:r>
            <a:endParaRPr lang="ko-KR" altLang="en-US" sz="19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아래로 구부러진 화살표 28"/>
          <p:cNvSpPr/>
          <p:nvPr/>
        </p:nvSpPr>
        <p:spPr>
          <a:xfrm>
            <a:off x="5416105" y="2205860"/>
            <a:ext cx="1668542" cy="619152"/>
          </a:xfrm>
          <a:prstGeom prst="curved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1F993BD9-C5E2-4809-9CA8-0A297D47536A}"/>
              </a:ext>
            </a:extLst>
          </p:cNvPr>
          <p:cNvSpPr/>
          <p:nvPr/>
        </p:nvSpPr>
        <p:spPr>
          <a:xfrm rot="2700000">
            <a:off x="5372236" y="1653764"/>
            <a:ext cx="475894" cy="6028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5906487" y="1478784"/>
            <a:ext cx="594438" cy="632061"/>
          </a:xfrm>
          <a:prstGeom prst="mathPlu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</p:spTree>
    <p:extLst>
      <p:ext uri="{BB962C8B-B14F-4D97-AF65-F5344CB8AC3E}">
        <p14:creationId xmlns:p14="http://schemas.microsoft.com/office/powerpoint/2010/main" val="35072170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7" grpId="0" animBg="1"/>
      <p:bldP spid="13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5" y="2024843"/>
            <a:ext cx="2262251" cy="3006414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158801" y="1946835"/>
          <a:ext cx="6474717" cy="858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6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3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0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제목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사람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사람 사이즈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제목 사이즈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동물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사물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관객수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흥행</a:t>
                      </a:r>
                      <a:endParaRPr lang="en-US" altLang="ko-KR" sz="1300" baseline="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300" baseline="0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T/F</a:t>
                      </a:r>
                      <a:endParaRPr lang="ko-KR" altLang="en-US" sz="1300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스펙터</a:t>
                      </a:r>
                      <a:endParaRPr lang="ko-KR" altLang="en-US" sz="17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</a:t>
                      </a:r>
                      <a:r>
                        <a:rPr lang="ko-KR" altLang="en-US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명</a:t>
                      </a: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1200x1600</a:t>
                      </a:r>
                      <a:endParaRPr lang="ko-KR" altLang="en-US" sz="12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120x220</a:t>
                      </a:r>
                      <a:endParaRPr lang="ko-KR" altLang="en-US" sz="12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null</a:t>
                      </a:r>
                      <a:endParaRPr lang="ko-KR" altLang="en-US" sz="17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null</a:t>
                      </a:r>
                      <a:endParaRPr lang="ko-KR" altLang="en-US" sz="17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200</a:t>
                      </a:r>
                      <a:endParaRPr lang="ko-KR" altLang="en-US" sz="17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T</a:t>
                      </a:r>
                      <a:endParaRPr lang="ko-KR" altLang="en-US" sz="1700" b="1" dirty="0"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99060" marR="99060" marT="49530" marB="4953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43043" y="1241796"/>
            <a:ext cx="2886321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67" b="1" dirty="0">
                <a:solidFill>
                  <a:srgbClr val="26567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학습 </a:t>
            </a:r>
            <a:r>
              <a:rPr lang="en-US" altLang="ko-KR" sz="3467" b="1" dirty="0">
                <a:solidFill>
                  <a:srgbClr val="26567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train </a:t>
            </a:r>
            <a:endParaRPr lang="ko-KR" altLang="en-US" sz="3467" b="1" dirty="0">
              <a:solidFill>
                <a:srgbClr val="26567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2870" y="3735844"/>
            <a:ext cx="53538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00" b="1" dirty="0">
                <a:solidFill>
                  <a:schemeClr val="bg2">
                    <a:lumMod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개수나</a:t>
            </a:r>
            <a:r>
              <a:rPr lang="en-US" altLang="ko-KR" sz="3900" b="1" dirty="0">
                <a:solidFill>
                  <a:schemeClr val="bg2">
                    <a:lumMod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3900" b="1" dirty="0">
                <a:solidFill>
                  <a:schemeClr val="bg2">
                    <a:lumMod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포스터의 차지하는 비율 등으로 </a:t>
            </a:r>
            <a:r>
              <a:rPr lang="ko-KR" altLang="en-US" sz="3900" b="1" dirty="0" err="1">
                <a:solidFill>
                  <a:schemeClr val="bg2">
                    <a:lumMod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컬럼</a:t>
            </a:r>
            <a:r>
              <a:rPr lang="ko-KR" altLang="en-US" sz="3900" b="1" dirty="0">
                <a:solidFill>
                  <a:schemeClr val="bg2">
                    <a:lumMod val="2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나열</a:t>
            </a:r>
          </a:p>
        </p:txBody>
      </p:sp>
    </p:spTree>
    <p:extLst>
      <p:ext uri="{BB962C8B-B14F-4D97-AF65-F5344CB8AC3E}">
        <p14:creationId xmlns:p14="http://schemas.microsoft.com/office/powerpoint/2010/main" val="1715462413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19" y="2333558"/>
            <a:ext cx="2017520" cy="29322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3412" y="1634801"/>
            <a:ext cx="20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개봉예정영화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07" y="3045419"/>
            <a:ext cx="1236985" cy="11957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5328" y="4216009"/>
            <a:ext cx="2253693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33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Object detection</a:t>
            </a:r>
            <a:endParaRPr lang="ko-KR" altLang="en-US" sz="1733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" name="원통 8"/>
          <p:cNvSpPr/>
          <p:nvPr/>
        </p:nvSpPr>
        <p:spPr>
          <a:xfrm>
            <a:off x="5582945" y="2768073"/>
            <a:ext cx="1170130" cy="1622663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0" name="TextBox 9"/>
          <p:cNvSpPr txBox="1"/>
          <p:nvPr/>
        </p:nvSpPr>
        <p:spPr>
          <a:xfrm>
            <a:off x="5465932" y="4473443"/>
            <a:ext cx="171619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5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Train data</a:t>
            </a:r>
            <a:endParaRPr lang="ko-KR" altLang="en-US" sz="1950"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78" y="3353420"/>
            <a:ext cx="494265" cy="6869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아래로 구부러진 화살표 3"/>
          <p:cNvSpPr/>
          <p:nvPr/>
        </p:nvSpPr>
        <p:spPr>
          <a:xfrm>
            <a:off x="4562956" y="2021523"/>
            <a:ext cx="1274036" cy="624069"/>
          </a:xfrm>
          <a:prstGeom prst="curved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2" name="줄무늬가 있는 오른쪽 화살표 11"/>
          <p:cNvSpPr/>
          <p:nvPr/>
        </p:nvSpPr>
        <p:spPr>
          <a:xfrm>
            <a:off x="3002784" y="3414130"/>
            <a:ext cx="490333" cy="501375"/>
          </a:xfrm>
          <a:prstGeom prst="strip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/>
          </a:p>
        </p:txBody>
      </p:sp>
      <p:sp>
        <p:nvSpPr>
          <p:cNvPr id="14" name="등호 13"/>
          <p:cNvSpPr/>
          <p:nvPr/>
        </p:nvSpPr>
        <p:spPr>
          <a:xfrm>
            <a:off x="7165756" y="3289272"/>
            <a:ext cx="902348" cy="626234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91545" y="2328839"/>
            <a:ext cx="1482165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흥행 여부</a:t>
            </a:r>
            <a:endParaRPr lang="en-US" altLang="ko-KR" sz="1733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/>
            <a:r>
              <a:rPr lang="en-US" altLang="ko-KR" sz="17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T/F</a:t>
            </a:r>
            <a:endParaRPr lang="ko-KR" altLang="en-US" sz="1733" b="1" dirty="0">
              <a:solidFill>
                <a:schemeClr val="tx1">
                  <a:lumMod val="65000"/>
                  <a:lumOff val="3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Rounded Rectangle 51">
            <a:extLst>
              <a:ext uri="{FF2B5EF4-FFF2-40B4-BE49-F238E27FC236}">
                <a16:creationId xmlns:a16="http://schemas.microsoft.com/office/drawing/2014/main" id="{25383660-26F5-44D2-A313-760103A13FF1}"/>
              </a:ext>
            </a:extLst>
          </p:cNvPr>
          <p:cNvSpPr/>
          <p:nvPr/>
        </p:nvSpPr>
        <p:spPr>
          <a:xfrm rot="16200000" flipH="1">
            <a:off x="8353940" y="3119713"/>
            <a:ext cx="1157375" cy="1067713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9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99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9623F2-2A4B-4B81-AC96-4821EEF6E806}"/>
              </a:ext>
            </a:extLst>
          </p:cNvPr>
          <p:cNvSpPr txBox="1"/>
          <p:nvPr/>
        </p:nvSpPr>
        <p:spPr>
          <a:xfrm>
            <a:off x="0" y="1188217"/>
            <a:ext cx="9905999" cy="77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3. </a:t>
            </a:r>
            <a:r>
              <a:rPr lang="ko-KR" altLang="en-US" sz="3600" dirty="0" err="1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유니윌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학생을 위한 </a:t>
            </a:r>
            <a:r>
              <a:rPr lang="ko-KR" altLang="en-US" sz="36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기술 시연</a:t>
            </a:r>
            <a:endParaRPr lang="en-US" altLang="ko-KR" sz="36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F3B24-56FB-4199-8684-6845F417AA56}"/>
              </a:ext>
            </a:extLst>
          </p:cNvPr>
          <p:cNvSpPr txBox="1"/>
          <p:nvPr/>
        </p:nvSpPr>
        <p:spPr>
          <a:xfrm>
            <a:off x="1" y="3429000"/>
            <a:ext cx="9905999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안 장 현 </a:t>
            </a:r>
            <a:r>
              <a:rPr lang="en-US" altLang="ko-KR" sz="4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&amp; </a:t>
            </a:r>
            <a:r>
              <a:rPr lang="ko-KR" altLang="en-US" sz="4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김 태 효</a:t>
            </a:r>
            <a:r>
              <a:rPr lang="en-US" altLang="ko-KR" sz="4000" dirty="0">
                <a:solidFill>
                  <a:schemeClr val="bg2">
                    <a:lumMod val="10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252390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>
          <a:xfrm>
            <a:off x="2771919" y="2496142"/>
            <a:ext cx="4437880" cy="1693940"/>
            <a:chOff x="152400" y="152400"/>
            <a:chExt cx="9126287" cy="5143500"/>
          </a:xfrm>
        </p:grpSpPr>
        <p:sp>
          <p:nvSpPr>
            <p:cNvPr id="4" name="Rectangle 11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50"/>
            </a:p>
          </p:txBody>
        </p:sp>
        <p:sp>
          <p:nvSpPr>
            <p:cNvPr id="5" name="Rectangle 12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50"/>
            </a:p>
          </p:txBody>
        </p:sp>
        <p:sp>
          <p:nvSpPr>
            <p:cNvPr id="6" name="Rectangle 13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50"/>
            </a:p>
          </p:txBody>
        </p:sp>
        <p:sp>
          <p:nvSpPr>
            <p:cNvPr id="7" name="Rectangle 14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9060" tIns="49530" rIns="99060" bIns="495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950"/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1991527" y="3049486"/>
            <a:ext cx="5928659" cy="58725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900" dirty="0">
                <a:solidFill>
                  <a:schemeClr val="bg1"/>
                </a:solidFill>
                <a:latin typeface="+mj-lt"/>
              </a:rPr>
              <a:t>Q&amp;A</a:t>
            </a:r>
            <a:endParaRPr lang="ko-KR" altLang="en-US" sz="39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60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090B7-154E-402B-99BC-89B31B071B9A}"/>
              </a:ext>
            </a:extLst>
          </p:cNvPr>
          <p:cNvSpPr txBox="1"/>
          <p:nvPr/>
        </p:nvSpPr>
        <p:spPr>
          <a:xfrm>
            <a:off x="0" y="332400"/>
            <a:ext cx="9906000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분석 동기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F94DC-CB4C-4AD5-841C-D79F1BD21A60}"/>
              </a:ext>
            </a:extLst>
          </p:cNvPr>
          <p:cNvSpPr txBox="1"/>
          <p:nvPr/>
        </p:nvSpPr>
        <p:spPr>
          <a:xfrm>
            <a:off x="333487" y="2348638"/>
            <a:ext cx="449995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관객과의 최초 </a:t>
            </a:r>
            <a:r>
              <a:rPr lang="ko-KR" altLang="en-US" sz="20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컨택</a:t>
            </a: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포인트 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관객에게 전달되는 영화의 첫인상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영화 흥행을 위한 첫 단추</a:t>
            </a:r>
            <a:endParaRPr lang="en-US" altLang="ko-KR" sz="20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“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포스터가 매력적이어야 관객이 온다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CD91E-B129-4A33-B2F2-5D31B898F8CA}"/>
              </a:ext>
            </a:extLst>
          </p:cNvPr>
          <p:cNvSpPr txBox="1"/>
          <p:nvPr/>
        </p:nvSpPr>
        <p:spPr>
          <a:xfrm>
            <a:off x="1456191" y="1369073"/>
            <a:ext cx="231986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영화에게</a:t>
            </a: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 포스터란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?</a:t>
            </a:r>
            <a:endParaRPr lang="ko-KR" altLang="en-US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2E68E-487F-418E-93DF-70183DABA36C}"/>
              </a:ext>
            </a:extLst>
          </p:cNvPr>
          <p:cNvSpPr txBox="1"/>
          <p:nvPr/>
        </p:nvSpPr>
        <p:spPr>
          <a:xfrm>
            <a:off x="190820" y="4512263"/>
            <a:ext cx="478528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흥행 여부와 직간접적으로 연결되기 때문에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포스터는 영화감독보다 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제작자의 영향력</a:t>
            </a: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이 강하게 작용한다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501F1-3A97-44E5-A19F-65A3EC592984}"/>
              </a:ext>
            </a:extLst>
          </p:cNvPr>
          <p:cNvSpPr txBox="1"/>
          <p:nvPr/>
        </p:nvSpPr>
        <p:spPr>
          <a:xfrm>
            <a:off x="6159398" y="968963"/>
            <a:ext cx="2645276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그렇다면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성공한 영화는</a:t>
            </a:r>
            <a:endParaRPr lang="en-US" altLang="ko-KR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디자인 패턴이 있을까</a:t>
            </a:r>
            <a:r>
              <a:rPr lang="en-US" altLang="ko-KR" sz="2000" dirty="0">
                <a:latin typeface="YDIYGO350" panose="02030504000101010101" pitchFamily="18" charset="-127"/>
                <a:ea typeface="YDIYGO350" panose="02030504000101010101" pitchFamily="18" charset="-127"/>
              </a:rPr>
              <a:t>?</a:t>
            </a:r>
            <a:endParaRPr lang="ko-KR" altLang="en-US" sz="20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20C343-E56F-4682-9E2B-CF268E3EFAC8}"/>
              </a:ext>
            </a:extLst>
          </p:cNvPr>
          <p:cNvSpPr/>
          <p:nvPr/>
        </p:nvSpPr>
        <p:spPr>
          <a:xfrm>
            <a:off x="5853793" y="2664345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폰트 크기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808B61-894B-48E2-B45F-BF4F898900A8}"/>
              </a:ext>
            </a:extLst>
          </p:cNvPr>
          <p:cNvSpPr/>
          <p:nvPr/>
        </p:nvSpPr>
        <p:spPr>
          <a:xfrm>
            <a:off x="7617279" y="2664345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인물 수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90657E-6F1F-438B-9C06-0E173E80FF51}"/>
              </a:ext>
            </a:extLst>
          </p:cNvPr>
          <p:cNvSpPr/>
          <p:nvPr/>
        </p:nvSpPr>
        <p:spPr>
          <a:xfrm>
            <a:off x="5853793" y="3429000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배경 명암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D733CE-F78F-4089-8866-F24646576F1F}"/>
              </a:ext>
            </a:extLst>
          </p:cNvPr>
          <p:cNvSpPr/>
          <p:nvPr/>
        </p:nvSpPr>
        <p:spPr>
          <a:xfrm>
            <a:off x="7617279" y="3429000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소품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4D830A-C3D8-494E-A248-B23AB0E72D53}"/>
              </a:ext>
            </a:extLst>
          </p:cNvPr>
          <p:cNvSpPr/>
          <p:nvPr/>
        </p:nvSpPr>
        <p:spPr>
          <a:xfrm>
            <a:off x="5853793" y="4222431"/>
            <a:ext cx="1551214" cy="5796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ETC..</a:t>
            </a:r>
            <a:endParaRPr lang="ko-KR" altLang="en-US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7531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D5C36A-0E08-4109-A0C8-E8FE4A43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6" b="96862" l="3226" r="92339">
                        <a14:foregroundMark x1="58468" y1="17992" x2="43952" y2="10251"/>
                        <a14:foregroundMark x1="43952" y1="10251" x2="61694" y2="3766"/>
                        <a14:foregroundMark x1="61694" y1="3766" x2="66129" y2="14017"/>
                        <a14:foregroundMark x1="66129" y1="14017" x2="58871" y2="17782"/>
                        <a14:foregroundMark x1="88710" y1="28661" x2="98387" y2="38075"/>
                        <a14:foregroundMark x1="98387" y1="38075" x2="92339" y2="48326"/>
                        <a14:foregroundMark x1="92339" y1="48326" x2="89919" y2="50209"/>
                        <a14:foregroundMark x1="18548" y1="20921" x2="12500" y2="10669"/>
                        <a14:foregroundMark x1="12500" y1="10669" x2="3226" y2="20502"/>
                        <a14:foregroundMark x1="3226" y1="20502" x2="7258" y2="25105"/>
                        <a14:foregroundMark x1="60887" y1="89121" x2="78629" y2="89749"/>
                        <a14:foregroundMark x1="77016" y1="92887" x2="61694" y2="92887"/>
                        <a14:foregroundMark x1="51210" y1="93305" x2="37500" y2="92050"/>
                        <a14:foregroundMark x1="75000" y1="96862" x2="64516" y2="96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346" y="2032000"/>
            <a:ext cx="2362200" cy="4552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12C52F-05B6-4742-B505-1F02E3DB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05" y="2603500"/>
            <a:ext cx="3600450" cy="3409950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5E910F0-FA74-4E1B-9809-A2E403AA1AA7}"/>
              </a:ext>
            </a:extLst>
          </p:cNvPr>
          <p:cNvSpPr/>
          <p:nvPr/>
        </p:nvSpPr>
        <p:spPr>
          <a:xfrm>
            <a:off x="1831977" y="98878"/>
            <a:ext cx="3788228" cy="1698171"/>
          </a:xfrm>
          <a:prstGeom prst="wedgeRoundRectCallout">
            <a:avLst>
              <a:gd name="adj1" fmla="val -37308"/>
              <a:gd name="adj2" fmla="val 89850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야 컴퓨터야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우린 이미지를 </a:t>
            </a: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줄께</a:t>
            </a:r>
            <a:endParaRPr lang="en-US" altLang="ko-KR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니가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이미지 안에 뭐가 있는지 </a:t>
            </a:r>
            <a:endParaRPr lang="en-US" altLang="ko-KR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인식해봐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!!</a:t>
            </a:r>
            <a:endParaRPr lang="ko-KR" altLang="en-US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0BAFA5D5-4DB7-446E-A296-2C08C0973678}"/>
              </a:ext>
            </a:extLst>
          </p:cNvPr>
          <p:cNvSpPr/>
          <p:nvPr/>
        </p:nvSpPr>
        <p:spPr>
          <a:xfrm>
            <a:off x="6720113" y="273050"/>
            <a:ext cx="2688319" cy="1698171"/>
          </a:xfrm>
          <a:prstGeom prst="wedgeRoundRectCallout">
            <a:avLst>
              <a:gd name="adj1" fmla="val 19014"/>
              <a:gd name="adj2" fmla="val 8215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에이씨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ㅡㅡ</a:t>
            </a:r>
            <a:endParaRPr lang="en-US" altLang="ko-KR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알았엉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해볼께</a:t>
            </a:r>
            <a:endParaRPr lang="en-US" altLang="ko-KR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/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ㅠ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.</a:t>
            </a: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ㅠ</a:t>
            </a:r>
            <a:endParaRPr lang="ko-KR" altLang="en-US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FE8980-0530-4E70-B84C-33D5FA733E45}"/>
              </a:ext>
            </a:extLst>
          </p:cNvPr>
          <p:cNvSpPr/>
          <p:nvPr/>
        </p:nvSpPr>
        <p:spPr>
          <a:xfrm>
            <a:off x="2494364" y="2603500"/>
            <a:ext cx="2182586" cy="86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못하면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태효</a:t>
            </a: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가 널 </a:t>
            </a:r>
            <a:endParaRPr lang="en-US" altLang="ko-KR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부셔 </a:t>
            </a:r>
            <a:r>
              <a:rPr lang="ko-KR" altLang="en-US" sz="2000" dirty="0" err="1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버린댔어</a:t>
            </a:r>
            <a:r>
              <a:rPr lang="en-US" altLang="ko-KR" sz="20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000" dirty="0">
              <a:solidFill>
                <a:srgbClr val="C00000"/>
              </a:solidFill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1338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55C5F6D-A660-4C48-A0D4-EF693276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231900"/>
            <a:ext cx="8610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2BD51-9614-4366-8517-2D392F5A7F75}"/>
              </a:ext>
            </a:extLst>
          </p:cNvPr>
          <p:cNvSpPr txBox="1"/>
          <p:nvPr/>
        </p:nvSpPr>
        <p:spPr>
          <a:xfrm>
            <a:off x="0" y="323248"/>
            <a:ext cx="9905999" cy="53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1-1.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영화 제목 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•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포스터 크롤링 </a:t>
            </a:r>
            <a:r>
              <a:rPr lang="en-US" altLang="ko-KR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:</a:t>
            </a:r>
            <a:r>
              <a: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NAVER</a:t>
            </a:r>
            <a:endParaRPr lang="ko-KR" altLang="en-US" sz="2400" dirty="0">
              <a:solidFill>
                <a:schemeClr val="accent6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901F64-3107-694C-BF23-BE4271DD0D54}"/>
              </a:ext>
            </a:extLst>
          </p:cNvPr>
          <p:cNvSpPr/>
          <p:nvPr/>
        </p:nvSpPr>
        <p:spPr>
          <a:xfrm>
            <a:off x="6444173" y="1231900"/>
            <a:ext cx="2871276" cy="39932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156A40-652E-F447-B471-36F45E19AA89}"/>
              </a:ext>
            </a:extLst>
          </p:cNvPr>
          <p:cNvSpPr/>
          <p:nvPr/>
        </p:nvSpPr>
        <p:spPr>
          <a:xfrm>
            <a:off x="590551" y="1303699"/>
            <a:ext cx="1355944" cy="5160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3115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8D92D-7DDE-674C-AF04-6C378589DC32}"/>
              </a:ext>
            </a:extLst>
          </p:cNvPr>
          <p:cNvSpPr txBox="1"/>
          <p:nvPr/>
        </p:nvSpPr>
        <p:spPr>
          <a:xfrm>
            <a:off x="0" y="323248"/>
            <a:ext cx="990599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1-2.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영화 내용 크롤링 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: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영화진흥위원회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755AD-D05B-5245-9170-079B8F12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71" y="1099413"/>
            <a:ext cx="8374455" cy="21269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6EE609-6253-9B4F-BB2E-033144B87C02}"/>
              </a:ext>
            </a:extLst>
          </p:cNvPr>
          <p:cNvSpPr/>
          <p:nvPr/>
        </p:nvSpPr>
        <p:spPr>
          <a:xfrm>
            <a:off x="765770" y="1771159"/>
            <a:ext cx="8374455" cy="2897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C24A26B-6A2F-4DE8-9B46-B4C59678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23645"/>
              </p:ext>
            </p:extLst>
          </p:nvPr>
        </p:nvGraphicFramePr>
        <p:xfrm>
          <a:off x="243840" y="3706706"/>
          <a:ext cx="9347199" cy="1280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45591">
                  <a:extLst>
                    <a:ext uri="{9D8B030D-6E8A-4147-A177-3AD203B41FA5}">
                      <a16:colId xmlns:a16="http://schemas.microsoft.com/office/drawing/2014/main" val="4032960113"/>
                    </a:ext>
                  </a:extLst>
                </a:gridCol>
                <a:gridCol w="1142660">
                  <a:extLst>
                    <a:ext uri="{9D8B030D-6E8A-4147-A177-3AD203B41FA5}">
                      <a16:colId xmlns:a16="http://schemas.microsoft.com/office/drawing/2014/main" val="620899514"/>
                    </a:ext>
                  </a:extLst>
                </a:gridCol>
                <a:gridCol w="1107349">
                  <a:extLst>
                    <a:ext uri="{9D8B030D-6E8A-4147-A177-3AD203B41FA5}">
                      <a16:colId xmlns:a16="http://schemas.microsoft.com/office/drawing/2014/main" val="459688381"/>
                    </a:ext>
                  </a:extLst>
                </a:gridCol>
                <a:gridCol w="1853474">
                  <a:extLst>
                    <a:ext uri="{9D8B030D-6E8A-4147-A177-3AD203B41FA5}">
                      <a16:colId xmlns:a16="http://schemas.microsoft.com/office/drawing/2014/main" val="2642709009"/>
                    </a:ext>
                  </a:extLst>
                </a:gridCol>
                <a:gridCol w="859245">
                  <a:extLst>
                    <a:ext uri="{9D8B030D-6E8A-4147-A177-3AD203B41FA5}">
                      <a16:colId xmlns:a16="http://schemas.microsoft.com/office/drawing/2014/main" val="2262460767"/>
                    </a:ext>
                  </a:extLst>
                </a:gridCol>
                <a:gridCol w="1448527">
                  <a:extLst>
                    <a:ext uri="{9D8B030D-6E8A-4147-A177-3AD203B41FA5}">
                      <a16:colId xmlns:a16="http://schemas.microsoft.com/office/drawing/2014/main" val="3714834194"/>
                    </a:ext>
                  </a:extLst>
                </a:gridCol>
                <a:gridCol w="1136130">
                  <a:extLst>
                    <a:ext uri="{9D8B030D-6E8A-4147-A177-3AD203B41FA5}">
                      <a16:colId xmlns:a16="http://schemas.microsoft.com/office/drawing/2014/main" val="2199584116"/>
                    </a:ext>
                  </a:extLst>
                </a:gridCol>
                <a:gridCol w="1154223">
                  <a:extLst>
                    <a:ext uri="{9D8B030D-6E8A-4147-A177-3AD203B41FA5}">
                      <a16:colId xmlns:a16="http://schemas.microsoft.com/office/drawing/2014/main" val="60994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영화명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개봉일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매출액점유율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관객수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스크린수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상영횟수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60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인셉션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2010-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07-21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43,394,990,000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3.7%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5,877,444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531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81,891</a:t>
                      </a:r>
                      <a:endParaRPr lang="ko-KR" altLang="en-US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744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97991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96964360-FD29-E447-8C57-D5C849F322C8}"/>
              </a:ext>
            </a:extLst>
          </p:cNvPr>
          <p:cNvSpPr/>
          <p:nvPr/>
        </p:nvSpPr>
        <p:spPr>
          <a:xfrm>
            <a:off x="429215" y="4164227"/>
            <a:ext cx="6215449" cy="59312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479A911-0239-F24F-81E2-F8899F4E6E5D}"/>
              </a:ext>
            </a:extLst>
          </p:cNvPr>
          <p:cNvSpPr/>
          <p:nvPr/>
        </p:nvSpPr>
        <p:spPr>
          <a:xfrm>
            <a:off x="243860" y="4164227"/>
            <a:ext cx="593124" cy="5931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223A23-3AF0-354E-AF5D-4BB5A67927BF}"/>
              </a:ext>
            </a:extLst>
          </p:cNvPr>
          <p:cNvSpPr/>
          <p:nvPr/>
        </p:nvSpPr>
        <p:spPr>
          <a:xfrm>
            <a:off x="6286320" y="4164227"/>
            <a:ext cx="593124" cy="5931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21901B-C3F8-5C42-B6C9-E90843F6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588" y="2616543"/>
            <a:ext cx="1004330" cy="14673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949886-7607-B14B-AA1D-932B7054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240" y="2616543"/>
            <a:ext cx="1027156" cy="14673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198195-BED0-524A-B5C5-36346C91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53" y="2616543"/>
            <a:ext cx="1007742" cy="144883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B66EE868-86E0-4A6D-93D1-258BB05D306F}"/>
              </a:ext>
            </a:extLst>
          </p:cNvPr>
          <p:cNvSpPr/>
          <p:nvPr/>
        </p:nvSpPr>
        <p:spPr>
          <a:xfrm>
            <a:off x="448638" y="4369005"/>
            <a:ext cx="183568" cy="1835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062B84-9E86-48A1-9E6C-D263F69214B7}"/>
              </a:ext>
            </a:extLst>
          </p:cNvPr>
          <p:cNvSpPr/>
          <p:nvPr/>
        </p:nvSpPr>
        <p:spPr>
          <a:xfrm>
            <a:off x="6491098" y="4369005"/>
            <a:ext cx="183568" cy="1835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649AC3-F03C-43BD-9F50-90D4605C6080}"/>
              </a:ext>
            </a:extLst>
          </p:cNvPr>
          <p:cNvSpPr txBox="1"/>
          <p:nvPr/>
        </p:nvSpPr>
        <p:spPr>
          <a:xfrm>
            <a:off x="0" y="323248"/>
            <a:ext cx="990599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2.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 뒤에 </a:t>
            </a:r>
            <a:r>
              <a:rPr lang="en-US" altLang="ko-KR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[</a:t>
            </a:r>
            <a:r>
              <a:rPr lang="ko-KR" altLang="en-US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아주 좋은</a:t>
            </a:r>
            <a:r>
              <a:rPr lang="en-US" altLang="ko-KR" sz="3200" dirty="0">
                <a:solidFill>
                  <a:srgbClr val="C00000"/>
                </a:solidFill>
                <a:latin typeface="YDIYGO350" panose="02030504000101010101" pitchFamily="18" charset="-127"/>
                <a:ea typeface="YDIYGO350" panose="02030504000101010101" pitchFamily="18" charset="-127"/>
              </a:rPr>
              <a:t>] </a:t>
            </a:r>
            <a:r>
              <a:rPr lang="ko-KR" altLang="en-US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컴퓨터를 굴려보자</a:t>
            </a:r>
            <a:r>
              <a:rPr lang="en-US" altLang="ko-KR" sz="2400" dirty="0">
                <a:latin typeface="YDIYGO350" panose="02030504000101010101" pitchFamily="18" charset="-127"/>
                <a:ea typeface="YDIYGO350" panose="02030504000101010101" pitchFamily="18" charset="-127"/>
              </a:rPr>
              <a:t>!</a:t>
            </a:r>
            <a:endParaRPr lang="ko-KR" altLang="en-US" sz="2400" dirty="0">
              <a:latin typeface="YDIYGO350" panose="02030504000101010101" pitchFamily="18" charset="-127"/>
              <a:ea typeface="YDIYGO350" panose="02030504000101010101" pitchFamily="18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F8C2D52B-7660-4C3D-9BDB-5052BA6C0EE5}"/>
              </a:ext>
            </a:extLst>
          </p:cNvPr>
          <p:cNvSpPr/>
          <p:nvPr/>
        </p:nvSpPr>
        <p:spPr>
          <a:xfrm>
            <a:off x="300959" y="730857"/>
            <a:ext cx="2241240" cy="1962916"/>
          </a:xfrm>
          <a:prstGeom prst="irregularSeal1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>
                <a:solidFill>
                  <a:schemeClr val="tx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칙칙</a:t>
            </a:r>
            <a:endParaRPr lang="ko-KR" altLang="en-US" sz="4000" dirty="0">
              <a:solidFill>
                <a:schemeClr val="tx1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23" name="폭발: 8pt 22">
            <a:extLst>
              <a:ext uri="{FF2B5EF4-FFF2-40B4-BE49-F238E27FC236}">
                <a16:creationId xmlns:a16="http://schemas.microsoft.com/office/drawing/2014/main" id="{2C5C853D-97BF-4B39-AD8E-A75305BE9CF1}"/>
              </a:ext>
            </a:extLst>
          </p:cNvPr>
          <p:cNvSpPr/>
          <p:nvPr/>
        </p:nvSpPr>
        <p:spPr>
          <a:xfrm>
            <a:off x="6052657" y="4665567"/>
            <a:ext cx="2241240" cy="1962916"/>
          </a:xfrm>
          <a:prstGeom prst="irregularSeal1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폭폭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48AECF-7D74-4531-8AF0-5E5C995EE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551" y="2447542"/>
            <a:ext cx="2436724" cy="19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14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7179E-6 4.07407E-6 L 0.33125 4.07407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54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564E-6 4.07407E-6 L 0.43654 -0.0037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7" y="-1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7179E-6 2.96296E-6 L 0.59295 -0.0023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47" y="-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47CE18-1AEF-D04F-BA83-52CA47A0D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9" y="182261"/>
            <a:ext cx="4315855" cy="6305631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2CFD95D-770C-0A43-9783-C602DA4CE1CC}"/>
              </a:ext>
            </a:extLst>
          </p:cNvPr>
          <p:cNvSpPr/>
          <p:nvPr/>
        </p:nvSpPr>
        <p:spPr>
          <a:xfrm>
            <a:off x="2518719" y="234773"/>
            <a:ext cx="4868562" cy="268758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355600">
              <a:srgbClr val="FFC000">
                <a:alpha val="94000"/>
              </a:srgb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EE03A5-2C5A-43FC-B755-7FE6662460AB}"/>
              </a:ext>
            </a:extLst>
          </p:cNvPr>
          <p:cNvSpPr/>
          <p:nvPr/>
        </p:nvSpPr>
        <p:spPr>
          <a:xfrm>
            <a:off x="5834743" y="3541486"/>
            <a:ext cx="566057" cy="126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8C54DF-C5C7-4E9A-BE38-6FEDB66D551B}"/>
              </a:ext>
            </a:extLst>
          </p:cNvPr>
          <p:cNvSpPr/>
          <p:nvPr/>
        </p:nvSpPr>
        <p:spPr>
          <a:xfrm>
            <a:off x="5152571" y="3701143"/>
            <a:ext cx="32382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CAD801-7899-4A2E-B6DD-DDBD4ED2DD26}"/>
              </a:ext>
            </a:extLst>
          </p:cNvPr>
          <p:cNvSpPr/>
          <p:nvPr/>
        </p:nvSpPr>
        <p:spPr>
          <a:xfrm>
            <a:off x="4709093" y="3556000"/>
            <a:ext cx="323825" cy="126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61D86-2600-40A2-AA5B-9525BDC311FA}"/>
              </a:ext>
            </a:extLst>
          </p:cNvPr>
          <p:cNvSpPr/>
          <p:nvPr/>
        </p:nvSpPr>
        <p:spPr>
          <a:xfrm>
            <a:off x="4008383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F219E1-A5FE-4A7D-B189-2C6E98C0EA97}"/>
              </a:ext>
            </a:extLst>
          </p:cNvPr>
          <p:cNvSpPr/>
          <p:nvPr/>
        </p:nvSpPr>
        <p:spPr>
          <a:xfrm>
            <a:off x="3311697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53F71A-6AEE-4972-BB80-7160A54D199B}"/>
              </a:ext>
            </a:extLst>
          </p:cNvPr>
          <p:cNvSpPr/>
          <p:nvPr/>
        </p:nvSpPr>
        <p:spPr>
          <a:xfrm>
            <a:off x="6455069" y="3962400"/>
            <a:ext cx="573864" cy="551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CA7FCC-ED3A-425A-AE24-6C610C8C85C4}"/>
              </a:ext>
            </a:extLst>
          </p:cNvPr>
          <p:cNvSpPr/>
          <p:nvPr/>
        </p:nvSpPr>
        <p:spPr>
          <a:xfrm>
            <a:off x="5189464" y="2619828"/>
            <a:ext cx="1552537" cy="80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C1878AA-CD0F-4573-A2A6-3447D0129AE1}"/>
              </a:ext>
            </a:extLst>
          </p:cNvPr>
          <p:cNvSpPr/>
          <p:nvPr/>
        </p:nvSpPr>
        <p:spPr>
          <a:xfrm>
            <a:off x="2987872" y="1139365"/>
            <a:ext cx="771328" cy="2289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9E020-74D6-4207-A423-642A37712E8F}"/>
              </a:ext>
            </a:extLst>
          </p:cNvPr>
          <p:cNvCxnSpPr/>
          <p:nvPr/>
        </p:nvCxnSpPr>
        <p:spPr>
          <a:xfrm flipV="1">
            <a:off x="6400800" y="3541486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C43168-61A8-4032-A0CD-E5F1AE325AAB}"/>
              </a:ext>
            </a:extLst>
          </p:cNvPr>
          <p:cNvSpPr txBox="1"/>
          <p:nvPr/>
        </p:nvSpPr>
        <p:spPr>
          <a:xfrm>
            <a:off x="7401795" y="3356820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0B06074-B957-43E4-A559-29057AD06F30}"/>
              </a:ext>
            </a:extLst>
          </p:cNvPr>
          <p:cNvCxnSpPr/>
          <p:nvPr/>
        </p:nvCxnSpPr>
        <p:spPr>
          <a:xfrm flipV="1">
            <a:off x="6757584" y="2481942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0BF902D-7FF2-4D8B-9C17-6674EE1B88EE}"/>
              </a:ext>
            </a:extLst>
          </p:cNvPr>
          <p:cNvSpPr txBox="1"/>
          <p:nvPr/>
        </p:nvSpPr>
        <p:spPr>
          <a:xfrm>
            <a:off x="7744065" y="2248745"/>
            <a:ext cx="729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Tree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D5E749-F491-4238-9025-51089F7B9AFF}"/>
              </a:ext>
            </a:extLst>
          </p:cNvPr>
          <p:cNvCxnSpPr>
            <a:cxnSpLocks/>
          </p:cNvCxnSpPr>
          <p:nvPr/>
        </p:nvCxnSpPr>
        <p:spPr>
          <a:xfrm flipV="1">
            <a:off x="7040460" y="4296228"/>
            <a:ext cx="98648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8C87ED4-6C13-4232-B52D-579BA269D66B}"/>
              </a:ext>
            </a:extLst>
          </p:cNvPr>
          <p:cNvSpPr txBox="1"/>
          <p:nvPr/>
        </p:nvSpPr>
        <p:spPr>
          <a:xfrm>
            <a:off x="7980334" y="4070291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Car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9DAA752-69CB-4D63-99EF-10641EC5EA1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93490" y="2248745"/>
            <a:ext cx="794382" cy="35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8621268-D2D6-4B4F-B941-2E1BF2B29617}"/>
              </a:ext>
            </a:extLst>
          </p:cNvPr>
          <p:cNvSpPr txBox="1"/>
          <p:nvPr/>
        </p:nvSpPr>
        <p:spPr>
          <a:xfrm>
            <a:off x="1070378" y="201240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Building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EE16C53-E2E2-484D-B0E1-D3A6B0B99DE7}"/>
              </a:ext>
            </a:extLst>
          </p:cNvPr>
          <p:cNvCxnSpPr>
            <a:cxnSpLocks/>
          </p:cNvCxnSpPr>
          <p:nvPr/>
        </p:nvCxnSpPr>
        <p:spPr>
          <a:xfrm flipV="1">
            <a:off x="2518719" y="4056743"/>
            <a:ext cx="745258" cy="29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92E29C2-B78E-45EF-A437-6FF7F502CC9F}"/>
              </a:ext>
            </a:extLst>
          </p:cNvPr>
          <p:cNvSpPr txBox="1"/>
          <p:nvPr/>
        </p:nvSpPr>
        <p:spPr>
          <a:xfrm>
            <a:off x="1464805" y="3885716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5203CF-DFA6-4D40-A77F-7DAA8CD7CDF1}"/>
              </a:ext>
            </a:extLst>
          </p:cNvPr>
          <p:cNvCxnSpPr>
            <a:cxnSpLocks/>
          </p:cNvCxnSpPr>
          <p:nvPr/>
        </p:nvCxnSpPr>
        <p:spPr>
          <a:xfrm flipV="1">
            <a:off x="2472846" y="4669973"/>
            <a:ext cx="1521116" cy="226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5D86C82-F801-4968-BE58-2D22803A858A}"/>
              </a:ext>
            </a:extLst>
          </p:cNvPr>
          <p:cNvSpPr txBox="1"/>
          <p:nvPr/>
        </p:nvSpPr>
        <p:spPr>
          <a:xfrm>
            <a:off x="1384951" y="4699001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8546CF-E40A-4AE6-AFFD-DA3BC79A5112}"/>
              </a:ext>
            </a:extLst>
          </p:cNvPr>
          <p:cNvCxnSpPr>
            <a:cxnSpLocks/>
          </p:cNvCxnSpPr>
          <p:nvPr/>
        </p:nvCxnSpPr>
        <p:spPr>
          <a:xfrm>
            <a:off x="5119612" y="4818743"/>
            <a:ext cx="2149555" cy="449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177859-CB17-40F2-AC68-D60D9A264E03}"/>
              </a:ext>
            </a:extLst>
          </p:cNvPr>
          <p:cNvSpPr txBox="1"/>
          <p:nvPr/>
        </p:nvSpPr>
        <p:spPr>
          <a:xfrm>
            <a:off x="7209502" y="5055958"/>
            <a:ext cx="1038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Person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B47178-4CC2-43FF-9D0B-7653E1E21D12}"/>
              </a:ext>
            </a:extLst>
          </p:cNvPr>
          <p:cNvSpPr/>
          <p:nvPr/>
        </p:nvSpPr>
        <p:spPr>
          <a:xfrm>
            <a:off x="3759200" y="1045442"/>
            <a:ext cx="2278743" cy="993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62594FF-CE70-40C9-AA8B-70168D044C16}"/>
              </a:ext>
            </a:extLst>
          </p:cNvPr>
          <p:cNvCxnSpPr>
            <a:cxnSpLocks/>
          </p:cNvCxnSpPr>
          <p:nvPr/>
        </p:nvCxnSpPr>
        <p:spPr>
          <a:xfrm flipV="1">
            <a:off x="6037943" y="1423795"/>
            <a:ext cx="1485621" cy="191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95E85C-5B88-4325-87A7-40260F8D0C1F}"/>
              </a:ext>
            </a:extLst>
          </p:cNvPr>
          <p:cNvSpPr txBox="1"/>
          <p:nvPr/>
        </p:nvSpPr>
        <p:spPr>
          <a:xfrm>
            <a:off x="7523564" y="1205411"/>
            <a:ext cx="69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Text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D0325BB-8CC2-4452-AEC2-4764305716FC}"/>
              </a:ext>
            </a:extLst>
          </p:cNvPr>
          <p:cNvSpPr/>
          <p:nvPr/>
        </p:nvSpPr>
        <p:spPr>
          <a:xfrm flipH="1">
            <a:off x="3439887" y="5055958"/>
            <a:ext cx="3015182" cy="84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ABDDE46-0268-47EA-8DF2-D34C50002D7B}"/>
              </a:ext>
            </a:extLst>
          </p:cNvPr>
          <p:cNvCxnSpPr>
            <a:cxnSpLocks/>
          </p:cNvCxnSpPr>
          <p:nvPr/>
        </p:nvCxnSpPr>
        <p:spPr>
          <a:xfrm>
            <a:off x="6455069" y="5632901"/>
            <a:ext cx="1078631" cy="258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4A9A06D-AB4D-4A81-BAD2-2A075AD1F401}"/>
              </a:ext>
            </a:extLst>
          </p:cNvPr>
          <p:cNvSpPr txBox="1"/>
          <p:nvPr/>
        </p:nvSpPr>
        <p:spPr>
          <a:xfrm>
            <a:off x="7523564" y="5698191"/>
            <a:ext cx="69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-윤고딕350" panose="02030504000101010101" pitchFamily="18" charset="-127"/>
                <a:ea typeface="-윤고딕350" panose="02030504000101010101" pitchFamily="18" charset="-127"/>
              </a:rPr>
              <a:t>Text</a:t>
            </a:r>
            <a:endParaRPr lang="ko-KR" altLang="en-US" sz="2000" dirty="0"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폭발: 14pt 1">
            <a:extLst>
              <a:ext uri="{FF2B5EF4-FFF2-40B4-BE49-F238E27FC236}">
                <a16:creationId xmlns:a16="http://schemas.microsoft.com/office/drawing/2014/main" id="{129D7090-518A-4153-A042-062DE1B35193}"/>
              </a:ext>
            </a:extLst>
          </p:cNvPr>
          <p:cNvSpPr/>
          <p:nvPr/>
        </p:nvSpPr>
        <p:spPr>
          <a:xfrm>
            <a:off x="181759" y="474921"/>
            <a:ext cx="1951296" cy="1473436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+mj-ea"/>
                <a:ea typeface="+mj-ea"/>
              </a:rPr>
              <a:t>지잉</a:t>
            </a:r>
            <a:r>
              <a:rPr lang="en-US" altLang="ko-KR" sz="2400" dirty="0">
                <a:solidFill>
                  <a:schemeClr val="tx1"/>
                </a:solidFill>
                <a:latin typeface="+mj-ea"/>
                <a:ea typeface="+mj-ea"/>
              </a:rPr>
              <a:t>!</a:t>
            </a:r>
            <a:endParaRPr lang="ko-KR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3324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1763 0.892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" y="4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63 0.89236 L -4.87179E-6 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" y="-4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2" presetClass="exit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8" grpId="0"/>
      <p:bldP spid="20" grpId="0"/>
      <p:bldP spid="23" grpId="0"/>
      <p:bldP spid="27" grpId="0"/>
      <p:bldP spid="30" grpId="0"/>
      <p:bldP spid="34" grpId="0"/>
      <p:bldP spid="38" grpId="0"/>
      <p:bldP spid="39" grpId="0" animBg="1"/>
      <p:bldP spid="42" grpId="0"/>
      <p:bldP spid="43" grpId="0" animBg="1"/>
      <p:bldP spid="46" grpId="0"/>
      <p:bldP spid="2" grpId="0" animBg="1"/>
      <p:bldP spid="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CAD343-E867-4482-BCC4-D65A34AB6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9" y="182261"/>
            <a:ext cx="4315855" cy="63056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347D84-B5AD-49AC-9827-E9B20F9D703C}"/>
              </a:ext>
            </a:extLst>
          </p:cNvPr>
          <p:cNvSpPr/>
          <p:nvPr/>
        </p:nvSpPr>
        <p:spPr>
          <a:xfrm>
            <a:off x="5834743" y="3541486"/>
            <a:ext cx="566057" cy="1262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53034-6FC6-4996-87AE-2A97452A71F6}"/>
              </a:ext>
            </a:extLst>
          </p:cNvPr>
          <p:cNvSpPr/>
          <p:nvPr/>
        </p:nvSpPr>
        <p:spPr>
          <a:xfrm>
            <a:off x="5152571" y="3701143"/>
            <a:ext cx="32382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B30140-5554-4BBE-96D7-8B16C297467E}"/>
              </a:ext>
            </a:extLst>
          </p:cNvPr>
          <p:cNvSpPr/>
          <p:nvPr/>
        </p:nvSpPr>
        <p:spPr>
          <a:xfrm>
            <a:off x="4709093" y="3556000"/>
            <a:ext cx="323825" cy="1262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7C2084-2856-4971-BB19-A2C58A0985C0}"/>
              </a:ext>
            </a:extLst>
          </p:cNvPr>
          <p:cNvSpPr/>
          <p:nvPr/>
        </p:nvSpPr>
        <p:spPr>
          <a:xfrm>
            <a:off x="4008383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EB136-6ECB-41AF-AD44-2FD6822397A4}"/>
              </a:ext>
            </a:extLst>
          </p:cNvPr>
          <p:cNvSpPr/>
          <p:nvPr/>
        </p:nvSpPr>
        <p:spPr>
          <a:xfrm>
            <a:off x="3311697" y="3541486"/>
            <a:ext cx="323825" cy="1088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422B4E-2DA0-4116-987A-60323DE0E8B1}"/>
              </a:ext>
            </a:extLst>
          </p:cNvPr>
          <p:cNvSpPr/>
          <p:nvPr/>
        </p:nvSpPr>
        <p:spPr>
          <a:xfrm>
            <a:off x="6455069" y="3962400"/>
            <a:ext cx="573864" cy="551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E3D179-41B2-4042-ABC7-0A9632621D98}"/>
              </a:ext>
            </a:extLst>
          </p:cNvPr>
          <p:cNvSpPr/>
          <p:nvPr/>
        </p:nvSpPr>
        <p:spPr>
          <a:xfrm>
            <a:off x="5189464" y="2619828"/>
            <a:ext cx="1552537" cy="809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0D1506-15A9-48A2-8F91-8838A80C7F7A}"/>
              </a:ext>
            </a:extLst>
          </p:cNvPr>
          <p:cNvSpPr/>
          <p:nvPr/>
        </p:nvSpPr>
        <p:spPr>
          <a:xfrm>
            <a:off x="2987872" y="1139365"/>
            <a:ext cx="771328" cy="2289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F10873-126C-4D4A-906B-CAADC2BF93C1}"/>
              </a:ext>
            </a:extLst>
          </p:cNvPr>
          <p:cNvCxnSpPr/>
          <p:nvPr/>
        </p:nvCxnSpPr>
        <p:spPr>
          <a:xfrm flipV="1">
            <a:off x="6400800" y="3541486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183E43-4DBD-41EC-BB25-A479B75CE773}"/>
              </a:ext>
            </a:extLst>
          </p:cNvPr>
          <p:cNvSpPr txBox="1"/>
          <p:nvPr/>
        </p:nvSpPr>
        <p:spPr>
          <a:xfrm>
            <a:off x="7401795" y="3356820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1A4973-94D7-4708-8085-864A96E321AC}"/>
              </a:ext>
            </a:extLst>
          </p:cNvPr>
          <p:cNvCxnSpPr/>
          <p:nvPr/>
        </p:nvCxnSpPr>
        <p:spPr>
          <a:xfrm flipV="1">
            <a:off x="6757584" y="2481942"/>
            <a:ext cx="986481" cy="275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1544B3-E1C2-4CF5-BDF7-19BA89B32C00}"/>
              </a:ext>
            </a:extLst>
          </p:cNvPr>
          <p:cNvSpPr txBox="1"/>
          <p:nvPr/>
        </p:nvSpPr>
        <p:spPr>
          <a:xfrm>
            <a:off x="7744065" y="2248745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Tree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C0C072-B36D-45A2-BE7F-9EE31715CEFD}"/>
              </a:ext>
            </a:extLst>
          </p:cNvPr>
          <p:cNvCxnSpPr>
            <a:cxnSpLocks/>
          </p:cNvCxnSpPr>
          <p:nvPr/>
        </p:nvCxnSpPr>
        <p:spPr>
          <a:xfrm flipV="1">
            <a:off x="7040460" y="4296228"/>
            <a:ext cx="986481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5A589F0-7110-428D-9879-2DA04B1D58DE}"/>
              </a:ext>
            </a:extLst>
          </p:cNvPr>
          <p:cNvSpPr txBox="1"/>
          <p:nvPr/>
        </p:nvSpPr>
        <p:spPr>
          <a:xfrm>
            <a:off x="7980334" y="407029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Car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605BC2-D1E5-4E9D-8373-20E829F6E92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93490" y="2248745"/>
            <a:ext cx="794382" cy="35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DCA0FA-3EF0-449A-944A-7DD13860BF3D}"/>
              </a:ext>
            </a:extLst>
          </p:cNvPr>
          <p:cNvSpPr txBox="1"/>
          <p:nvPr/>
        </p:nvSpPr>
        <p:spPr>
          <a:xfrm>
            <a:off x="1070378" y="2012405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Building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1B0A72-57AE-4CE9-B14D-45B3A41DE3FD}"/>
              </a:ext>
            </a:extLst>
          </p:cNvPr>
          <p:cNvCxnSpPr>
            <a:cxnSpLocks/>
          </p:cNvCxnSpPr>
          <p:nvPr/>
        </p:nvCxnSpPr>
        <p:spPr>
          <a:xfrm flipV="1">
            <a:off x="2518719" y="4056743"/>
            <a:ext cx="745258" cy="290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5FA929-A374-4C6B-B24E-98AECC7346AF}"/>
              </a:ext>
            </a:extLst>
          </p:cNvPr>
          <p:cNvSpPr txBox="1"/>
          <p:nvPr/>
        </p:nvSpPr>
        <p:spPr>
          <a:xfrm>
            <a:off x="1464805" y="3885716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CAE7039-0E1E-4F05-9878-6A1647F9D603}"/>
              </a:ext>
            </a:extLst>
          </p:cNvPr>
          <p:cNvCxnSpPr>
            <a:cxnSpLocks/>
          </p:cNvCxnSpPr>
          <p:nvPr/>
        </p:nvCxnSpPr>
        <p:spPr>
          <a:xfrm flipV="1">
            <a:off x="2472846" y="4669973"/>
            <a:ext cx="1521116" cy="2267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EA707E-D809-4590-8A39-28BF64E27ED3}"/>
              </a:ext>
            </a:extLst>
          </p:cNvPr>
          <p:cNvSpPr txBox="1"/>
          <p:nvPr/>
        </p:nvSpPr>
        <p:spPr>
          <a:xfrm>
            <a:off x="1384951" y="4699001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9FB64B-F59F-4BB2-9136-612632680801}"/>
              </a:ext>
            </a:extLst>
          </p:cNvPr>
          <p:cNvCxnSpPr>
            <a:cxnSpLocks/>
          </p:cNvCxnSpPr>
          <p:nvPr/>
        </p:nvCxnSpPr>
        <p:spPr>
          <a:xfrm>
            <a:off x="5119612" y="4818743"/>
            <a:ext cx="2149555" cy="449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3A211F-5CC7-4D19-BB28-8ACE91DC8FA0}"/>
              </a:ext>
            </a:extLst>
          </p:cNvPr>
          <p:cNvSpPr txBox="1"/>
          <p:nvPr/>
        </p:nvSpPr>
        <p:spPr>
          <a:xfrm>
            <a:off x="7209502" y="505595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</a:rPr>
              <a:t>Person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426D55-456E-4388-B610-F670B636575C}"/>
              </a:ext>
            </a:extLst>
          </p:cNvPr>
          <p:cNvSpPr/>
          <p:nvPr/>
        </p:nvSpPr>
        <p:spPr>
          <a:xfrm>
            <a:off x="3759200" y="1045442"/>
            <a:ext cx="2278743" cy="993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AA9D585-BEC9-497C-ABEE-9F3596E9D8B0}"/>
              </a:ext>
            </a:extLst>
          </p:cNvPr>
          <p:cNvCxnSpPr>
            <a:cxnSpLocks/>
          </p:cNvCxnSpPr>
          <p:nvPr/>
        </p:nvCxnSpPr>
        <p:spPr>
          <a:xfrm flipV="1">
            <a:off x="6037943" y="1423795"/>
            <a:ext cx="1485621" cy="191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09AC1E-04F7-43AF-89E0-0C6CBB1CCADA}"/>
              </a:ext>
            </a:extLst>
          </p:cNvPr>
          <p:cNvSpPr txBox="1"/>
          <p:nvPr/>
        </p:nvSpPr>
        <p:spPr>
          <a:xfrm>
            <a:off x="7523564" y="120541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D7E0C0-94DD-4D6A-B1F0-310C248C6BF1}"/>
              </a:ext>
            </a:extLst>
          </p:cNvPr>
          <p:cNvSpPr/>
          <p:nvPr/>
        </p:nvSpPr>
        <p:spPr>
          <a:xfrm flipH="1">
            <a:off x="3439887" y="5055958"/>
            <a:ext cx="3015182" cy="8422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FB8F425-90A2-484A-A35E-63E6FB8906C5}"/>
              </a:ext>
            </a:extLst>
          </p:cNvPr>
          <p:cNvCxnSpPr>
            <a:cxnSpLocks/>
          </p:cNvCxnSpPr>
          <p:nvPr/>
        </p:nvCxnSpPr>
        <p:spPr>
          <a:xfrm>
            <a:off x="6455069" y="5632901"/>
            <a:ext cx="1078631" cy="258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7001DA-1D46-4CAA-8078-78330382CFFB}"/>
              </a:ext>
            </a:extLst>
          </p:cNvPr>
          <p:cNvSpPr txBox="1"/>
          <p:nvPr/>
        </p:nvSpPr>
        <p:spPr>
          <a:xfrm>
            <a:off x="7523564" y="5698191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Text</a:t>
            </a:r>
            <a:endParaRPr lang="ko-KR" altLang="en-US" sz="2000" dirty="0">
              <a:latin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5037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8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8802</TotalTime>
  <Words>505</Words>
  <Application>Microsoft Office PowerPoint</Application>
  <PresentationFormat>A4 용지(210x297mm)</PresentationFormat>
  <Paragraphs>207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YDIYGO350</vt:lpstr>
      <vt:lpstr>Yu Gothic UI Semibold</vt:lpstr>
      <vt:lpstr>궁서체</vt:lpstr>
      <vt:lpstr>맑은 고딕</vt:lpstr>
      <vt:lpstr>-윤고딕320</vt:lpstr>
      <vt:lpstr>-윤고딕330</vt:lpstr>
      <vt:lpstr>-윤고딕350</vt:lpstr>
      <vt:lpstr>휴먼모음T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stay</dc:creator>
  <cp:lastModifiedBy>stay</cp:lastModifiedBy>
  <cp:revision>38</cp:revision>
  <dcterms:created xsi:type="dcterms:W3CDTF">2018-04-03T11:36:27Z</dcterms:created>
  <dcterms:modified xsi:type="dcterms:W3CDTF">2018-04-17T08:32:26Z</dcterms:modified>
</cp:coreProperties>
</file>